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  <p:sldMasterId id="2147483674" r:id="rId2"/>
    <p:sldMasterId id="2147483852" r:id="rId3"/>
  </p:sldMasterIdLst>
  <p:notesMasterIdLst>
    <p:notesMasterId r:id="rId37"/>
  </p:notesMasterIdLst>
  <p:handoutMasterIdLst>
    <p:handoutMasterId r:id="rId38"/>
  </p:handoutMasterIdLst>
  <p:sldIdLst>
    <p:sldId id="306" r:id="rId4"/>
    <p:sldId id="261" r:id="rId5"/>
    <p:sldId id="319" r:id="rId6"/>
    <p:sldId id="320" r:id="rId7"/>
    <p:sldId id="322" r:id="rId8"/>
    <p:sldId id="355" r:id="rId9"/>
    <p:sldId id="323" r:id="rId10"/>
    <p:sldId id="324" r:id="rId11"/>
    <p:sldId id="325" r:id="rId12"/>
    <p:sldId id="348" r:id="rId13"/>
    <p:sldId id="351" r:id="rId14"/>
    <p:sldId id="262" r:id="rId15"/>
    <p:sldId id="349" r:id="rId16"/>
    <p:sldId id="263" r:id="rId17"/>
    <p:sldId id="352" r:id="rId18"/>
    <p:sldId id="338" r:id="rId19"/>
    <p:sldId id="339" r:id="rId20"/>
    <p:sldId id="340" r:id="rId21"/>
    <p:sldId id="341" r:id="rId22"/>
    <p:sldId id="344" r:id="rId23"/>
    <p:sldId id="346" r:id="rId24"/>
    <p:sldId id="350" r:id="rId25"/>
    <p:sldId id="257" r:id="rId26"/>
    <p:sldId id="258" r:id="rId27"/>
    <p:sldId id="259" r:id="rId28"/>
    <p:sldId id="260" r:id="rId29"/>
    <p:sldId id="347" r:id="rId30"/>
    <p:sldId id="308" r:id="rId31"/>
    <p:sldId id="354" r:id="rId32"/>
    <p:sldId id="309" r:id="rId33"/>
    <p:sldId id="353" r:id="rId34"/>
    <p:sldId id="307" r:id="rId35"/>
    <p:sldId id="310" r:id="rId3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45AA11-CC20-4C37-82FA-9D7A01215F63}" v="28" dt="2020-07-14T20:16:53.5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1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870C-5D9B-4878-9827-A3D8F8D3B4C3}" type="doc">
      <dgm:prSet loTypeId="urn:microsoft.com/office/officeart/2005/8/layout/vProcess5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93252BB-1661-4EF1-B4B4-B609E884D6B5}">
      <dgm:prSet/>
      <dgm:spPr/>
      <dgm:t>
        <a:bodyPr/>
        <a:lstStyle/>
        <a:p>
          <a:r>
            <a:rPr lang="de-DE"/>
            <a:t>Zero</a:t>
          </a:r>
          <a:r>
            <a:rPr lang="de-DE" baseline="0"/>
            <a:t> Crossing rate</a:t>
          </a:r>
          <a:endParaRPr lang="en-US" dirty="0"/>
        </a:p>
      </dgm:t>
    </dgm:pt>
    <dgm:pt modelId="{5A04EF90-0F09-4424-BA8F-063E80337D8E}" type="parTrans" cxnId="{095425F3-197C-4E69-84D5-0C51196EF1C6}">
      <dgm:prSet/>
      <dgm:spPr/>
      <dgm:t>
        <a:bodyPr/>
        <a:lstStyle/>
        <a:p>
          <a:endParaRPr lang="en-US"/>
        </a:p>
      </dgm:t>
    </dgm:pt>
    <dgm:pt modelId="{54292CB0-011E-4706-9294-372AD5816BB9}" type="sibTrans" cxnId="{095425F3-197C-4E69-84D5-0C51196EF1C6}">
      <dgm:prSet/>
      <dgm:spPr/>
      <dgm:t>
        <a:bodyPr/>
        <a:lstStyle/>
        <a:p>
          <a:endParaRPr lang="en-US"/>
        </a:p>
      </dgm:t>
    </dgm:pt>
    <dgm:pt modelId="{1777E161-D0DE-4D31-91FE-E2AD8AAC6AAC}">
      <dgm:prSet/>
      <dgm:spPr/>
      <dgm:t>
        <a:bodyPr/>
        <a:lstStyle/>
        <a:p>
          <a:r>
            <a:rPr lang="de-DE" dirty="0"/>
            <a:t>Spectral Centroid </a:t>
          </a:r>
          <a:endParaRPr lang="en-US" dirty="0"/>
        </a:p>
      </dgm:t>
    </dgm:pt>
    <dgm:pt modelId="{50E45982-4B36-4BD3-ABAD-204FBA61FF0E}" type="parTrans" cxnId="{A341BC0D-6DD3-4979-9832-08DC41068DC6}">
      <dgm:prSet/>
      <dgm:spPr/>
      <dgm:t>
        <a:bodyPr/>
        <a:lstStyle/>
        <a:p>
          <a:endParaRPr lang="en-US"/>
        </a:p>
      </dgm:t>
    </dgm:pt>
    <dgm:pt modelId="{FB489039-8D8A-4FC2-9B37-994383FDE902}" type="sibTrans" cxnId="{A341BC0D-6DD3-4979-9832-08DC41068DC6}">
      <dgm:prSet/>
      <dgm:spPr/>
      <dgm:t>
        <a:bodyPr/>
        <a:lstStyle/>
        <a:p>
          <a:endParaRPr lang="en-US"/>
        </a:p>
      </dgm:t>
    </dgm:pt>
    <dgm:pt modelId="{A0E3938A-38FD-4C6B-BC76-DCF294EE93DC}">
      <dgm:prSet/>
      <dgm:spPr/>
      <dgm:t>
        <a:bodyPr/>
        <a:lstStyle/>
        <a:p>
          <a:r>
            <a:rPr lang="en-US" dirty="0"/>
            <a:t>Mel</a:t>
          </a:r>
          <a:r>
            <a:rPr lang="de-DE" dirty="0"/>
            <a:t>-</a:t>
          </a:r>
          <a:r>
            <a:rPr lang="de-DE" dirty="0" err="1"/>
            <a:t>Frequency</a:t>
          </a:r>
          <a:r>
            <a:rPr lang="de-DE" dirty="0"/>
            <a:t> </a:t>
          </a:r>
          <a:r>
            <a:rPr lang="de-DE" dirty="0" err="1"/>
            <a:t>Cepstral</a:t>
          </a:r>
          <a:r>
            <a:rPr lang="de-DE" dirty="0"/>
            <a:t> </a:t>
          </a:r>
          <a:r>
            <a:rPr lang="de-DE" dirty="0" err="1"/>
            <a:t>Coefficients</a:t>
          </a:r>
          <a:endParaRPr lang="en-US" dirty="0"/>
        </a:p>
      </dgm:t>
    </dgm:pt>
    <dgm:pt modelId="{8655D1BC-F152-4DA3-90FE-11A6554E87C9}" type="parTrans" cxnId="{F1960191-6C4D-45E6-A70C-022CDEE00113}">
      <dgm:prSet/>
      <dgm:spPr/>
      <dgm:t>
        <a:bodyPr/>
        <a:lstStyle/>
        <a:p>
          <a:endParaRPr lang="en-US"/>
        </a:p>
      </dgm:t>
    </dgm:pt>
    <dgm:pt modelId="{7DE219E0-15AA-4B4B-9BED-F21993E27992}" type="sibTrans" cxnId="{F1960191-6C4D-45E6-A70C-022CDEE00113}">
      <dgm:prSet/>
      <dgm:spPr/>
      <dgm:t>
        <a:bodyPr/>
        <a:lstStyle/>
        <a:p>
          <a:endParaRPr lang="en-US"/>
        </a:p>
      </dgm:t>
    </dgm:pt>
    <dgm:pt modelId="{E151A29B-3A79-496F-A556-DBDB0C6C2D6F}">
      <dgm:prSet/>
      <dgm:spPr/>
      <dgm:t>
        <a:bodyPr/>
        <a:lstStyle/>
        <a:p>
          <a:r>
            <a:rPr lang="en-GB" dirty="0"/>
            <a:t>Chroma Frequencies </a:t>
          </a:r>
          <a:endParaRPr lang="en-US" dirty="0"/>
        </a:p>
      </dgm:t>
    </dgm:pt>
    <dgm:pt modelId="{AD9F426D-06C8-4669-8009-116229EE0850}" type="parTrans" cxnId="{49DAE7A4-4C0F-4923-809B-AD5CB07ACE1D}">
      <dgm:prSet/>
      <dgm:spPr/>
      <dgm:t>
        <a:bodyPr/>
        <a:lstStyle/>
        <a:p>
          <a:endParaRPr lang="en-US"/>
        </a:p>
      </dgm:t>
    </dgm:pt>
    <dgm:pt modelId="{3F246D40-D65E-4E41-9688-97FCEC6E75C7}" type="sibTrans" cxnId="{49DAE7A4-4C0F-4923-809B-AD5CB07ACE1D}">
      <dgm:prSet/>
      <dgm:spPr/>
      <dgm:t>
        <a:bodyPr/>
        <a:lstStyle/>
        <a:p>
          <a:endParaRPr lang="en-US"/>
        </a:p>
      </dgm:t>
    </dgm:pt>
    <dgm:pt modelId="{333E7AB1-4798-4AD9-83E1-FF3AC8DF130C}">
      <dgm:prSet/>
      <dgm:spPr/>
      <dgm:t>
        <a:bodyPr/>
        <a:lstStyle/>
        <a:p>
          <a:r>
            <a:rPr lang="de-DE"/>
            <a:t>Chords</a:t>
          </a:r>
          <a:endParaRPr lang="en-US"/>
        </a:p>
      </dgm:t>
    </dgm:pt>
    <dgm:pt modelId="{836B631B-EADD-4DC2-9997-EFE3E7C6F0AC}" type="parTrans" cxnId="{045F86EC-083D-47EC-950B-B69F916A70C5}">
      <dgm:prSet/>
      <dgm:spPr/>
      <dgm:t>
        <a:bodyPr/>
        <a:lstStyle/>
        <a:p>
          <a:endParaRPr lang="en-US"/>
        </a:p>
      </dgm:t>
    </dgm:pt>
    <dgm:pt modelId="{7EFA989A-E8BC-44C3-97AB-816451056955}" type="sibTrans" cxnId="{045F86EC-083D-47EC-950B-B69F916A70C5}">
      <dgm:prSet/>
      <dgm:spPr/>
      <dgm:t>
        <a:bodyPr/>
        <a:lstStyle/>
        <a:p>
          <a:endParaRPr lang="en-US"/>
        </a:p>
      </dgm:t>
    </dgm:pt>
    <dgm:pt modelId="{2AD04803-20B4-4478-8754-C16535EC1B2F}" type="pres">
      <dgm:prSet presAssocID="{34FF870C-5D9B-4878-9827-A3D8F8D3B4C3}" presName="outerComposite" presStyleCnt="0">
        <dgm:presLayoutVars>
          <dgm:chMax val="5"/>
          <dgm:dir/>
          <dgm:resizeHandles val="exact"/>
        </dgm:presLayoutVars>
      </dgm:prSet>
      <dgm:spPr/>
    </dgm:pt>
    <dgm:pt modelId="{6423C88D-2E89-4C88-8E49-654CA61F2BBB}" type="pres">
      <dgm:prSet presAssocID="{34FF870C-5D9B-4878-9827-A3D8F8D3B4C3}" presName="dummyMaxCanvas" presStyleCnt="0">
        <dgm:presLayoutVars/>
      </dgm:prSet>
      <dgm:spPr/>
    </dgm:pt>
    <dgm:pt modelId="{D5F0D7F6-C6D4-4BC0-BE2E-21DCC02EC164}" type="pres">
      <dgm:prSet presAssocID="{34FF870C-5D9B-4878-9827-A3D8F8D3B4C3}" presName="FiveNodes_1" presStyleLbl="node1" presStyleIdx="0" presStyleCnt="5">
        <dgm:presLayoutVars>
          <dgm:bulletEnabled val="1"/>
        </dgm:presLayoutVars>
      </dgm:prSet>
      <dgm:spPr/>
    </dgm:pt>
    <dgm:pt modelId="{84D4B145-A8EE-4E65-8BA5-B2C1875B8734}" type="pres">
      <dgm:prSet presAssocID="{34FF870C-5D9B-4878-9827-A3D8F8D3B4C3}" presName="FiveNodes_2" presStyleLbl="node1" presStyleIdx="1" presStyleCnt="5">
        <dgm:presLayoutVars>
          <dgm:bulletEnabled val="1"/>
        </dgm:presLayoutVars>
      </dgm:prSet>
      <dgm:spPr/>
    </dgm:pt>
    <dgm:pt modelId="{F89030AB-6E47-42B4-B685-B13302F6AE58}" type="pres">
      <dgm:prSet presAssocID="{34FF870C-5D9B-4878-9827-A3D8F8D3B4C3}" presName="FiveNodes_3" presStyleLbl="node1" presStyleIdx="2" presStyleCnt="5">
        <dgm:presLayoutVars>
          <dgm:bulletEnabled val="1"/>
        </dgm:presLayoutVars>
      </dgm:prSet>
      <dgm:spPr/>
    </dgm:pt>
    <dgm:pt modelId="{A6DD7EC6-EAF1-4A24-8CF3-0875E652C29E}" type="pres">
      <dgm:prSet presAssocID="{34FF870C-5D9B-4878-9827-A3D8F8D3B4C3}" presName="FiveNodes_4" presStyleLbl="node1" presStyleIdx="3" presStyleCnt="5">
        <dgm:presLayoutVars>
          <dgm:bulletEnabled val="1"/>
        </dgm:presLayoutVars>
      </dgm:prSet>
      <dgm:spPr/>
    </dgm:pt>
    <dgm:pt modelId="{338E80DC-91BB-4F19-B935-FF7EAB65711C}" type="pres">
      <dgm:prSet presAssocID="{34FF870C-5D9B-4878-9827-A3D8F8D3B4C3}" presName="FiveNodes_5" presStyleLbl="node1" presStyleIdx="4" presStyleCnt="5">
        <dgm:presLayoutVars>
          <dgm:bulletEnabled val="1"/>
        </dgm:presLayoutVars>
      </dgm:prSet>
      <dgm:spPr/>
    </dgm:pt>
    <dgm:pt modelId="{8AD47133-FDB1-4D4C-BDD1-7D17837F5314}" type="pres">
      <dgm:prSet presAssocID="{34FF870C-5D9B-4878-9827-A3D8F8D3B4C3}" presName="FiveConn_1-2" presStyleLbl="fgAccFollowNode1" presStyleIdx="0" presStyleCnt="4">
        <dgm:presLayoutVars>
          <dgm:bulletEnabled val="1"/>
        </dgm:presLayoutVars>
      </dgm:prSet>
      <dgm:spPr/>
    </dgm:pt>
    <dgm:pt modelId="{DAF42A0F-952A-48EC-A6C1-3A56FE1EC19A}" type="pres">
      <dgm:prSet presAssocID="{34FF870C-5D9B-4878-9827-A3D8F8D3B4C3}" presName="FiveConn_2-3" presStyleLbl="fgAccFollowNode1" presStyleIdx="1" presStyleCnt="4">
        <dgm:presLayoutVars>
          <dgm:bulletEnabled val="1"/>
        </dgm:presLayoutVars>
      </dgm:prSet>
      <dgm:spPr/>
    </dgm:pt>
    <dgm:pt modelId="{BBBF27A7-7164-4AC3-9BF0-326EB6A24155}" type="pres">
      <dgm:prSet presAssocID="{34FF870C-5D9B-4878-9827-A3D8F8D3B4C3}" presName="FiveConn_3-4" presStyleLbl="fgAccFollowNode1" presStyleIdx="2" presStyleCnt="4">
        <dgm:presLayoutVars>
          <dgm:bulletEnabled val="1"/>
        </dgm:presLayoutVars>
      </dgm:prSet>
      <dgm:spPr/>
    </dgm:pt>
    <dgm:pt modelId="{C34291D0-40C7-40D5-A268-124659AE9946}" type="pres">
      <dgm:prSet presAssocID="{34FF870C-5D9B-4878-9827-A3D8F8D3B4C3}" presName="FiveConn_4-5" presStyleLbl="fgAccFollowNode1" presStyleIdx="3" presStyleCnt="4">
        <dgm:presLayoutVars>
          <dgm:bulletEnabled val="1"/>
        </dgm:presLayoutVars>
      </dgm:prSet>
      <dgm:spPr/>
    </dgm:pt>
    <dgm:pt modelId="{70BB25C2-62A5-4B75-AAFE-A7B779D12F63}" type="pres">
      <dgm:prSet presAssocID="{34FF870C-5D9B-4878-9827-A3D8F8D3B4C3}" presName="FiveNodes_1_text" presStyleLbl="node1" presStyleIdx="4" presStyleCnt="5">
        <dgm:presLayoutVars>
          <dgm:bulletEnabled val="1"/>
        </dgm:presLayoutVars>
      </dgm:prSet>
      <dgm:spPr/>
    </dgm:pt>
    <dgm:pt modelId="{B3A1B829-C127-474A-93AA-F9C44DCB558B}" type="pres">
      <dgm:prSet presAssocID="{34FF870C-5D9B-4878-9827-A3D8F8D3B4C3}" presName="FiveNodes_2_text" presStyleLbl="node1" presStyleIdx="4" presStyleCnt="5">
        <dgm:presLayoutVars>
          <dgm:bulletEnabled val="1"/>
        </dgm:presLayoutVars>
      </dgm:prSet>
      <dgm:spPr/>
    </dgm:pt>
    <dgm:pt modelId="{66698423-28D9-434A-A18E-B8B26A103A5C}" type="pres">
      <dgm:prSet presAssocID="{34FF870C-5D9B-4878-9827-A3D8F8D3B4C3}" presName="FiveNodes_3_text" presStyleLbl="node1" presStyleIdx="4" presStyleCnt="5">
        <dgm:presLayoutVars>
          <dgm:bulletEnabled val="1"/>
        </dgm:presLayoutVars>
      </dgm:prSet>
      <dgm:spPr/>
    </dgm:pt>
    <dgm:pt modelId="{7F4E40D8-B9BE-48FE-B7B6-23CDC98E1DAF}" type="pres">
      <dgm:prSet presAssocID="{34FF870C-5D9B-4878-9827-A3D8F8D3B4C3}" presName="FiveNodes_4_text" presStyleLbl="node1" presStyleIdx="4" presStyleCnt="5">
        <dgm:presLayoutVars>
          <dgm:bulletEnabled val="1"/>
        </dgm:presLayoutVars>
      </dgm:prSet>
      <dgm:spPr/>
    </dgm:pt>
    <dgm:pt modelId="{2917C8F6-7BF9-4575-9328-1538DEE119D9}" type="pres">
      <dgm:prSet presAssocID="{34FF870C-5D9B-4878-9827-A3D8F8D3B4C3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A341BC0D-6DD3-4979-9832-08DC41068DC6}" srcId="{34FF870C-5D9B-4878-9827-A3D8F8D3B4C3}" destId="{1777E161-D0DE-4D31-91FE-E2AD8AAC6AAC}" srcOrd="1" destOrd="0" parTransId="{50E45982-4B36-4BD3-ABAD-204FBA61FF0E}" sibTransId="{FB489039-8D8A-4FC2-9B37-994383FDE902}"/>
    <dgm:cxn modelId="{E248DC0D-04FE-4F7E-A3C0-B5E263B4C672}" type="presOf" srcId="{3F246D40-D65E-4E41-9688-97FCEC6E75C7}" destId="{C34291D0-40C7-40D5-A268-124659AE9946}" srcOrd="0" destOrd="0" presId="urn:microsoft.com/office/officeart/2005/8/layout/vProcess5"/>
    <dgm:cxn modelId="{788B8E0F-3361-4CC3-A977-51C74CE3D594}" type="presOf" srcId="{193252BB-1661-4EF1-B4B4-B609E884D6B5}" destId="{D5F0D7F6-C6D4-4BC0-BE2E-21DCC02EC164}" srcOrd="0" destOrd="0" presId="urn:microsoft.com/office/officeart/2005/8/layout/vProcess5"/>
    <dgm:cxn modelId="{2387FB5B-7011-42C4-BA51-472459AB7126}" type="presOf" srcId="{E151A29B-3A79-496F-A556-DBDB0C6C2D6F}" destId="{7F4E40D8-B9BE-48FE-B7B6-23CDC98E1DAF}" srcOrd="1" destOrd="0" presId="urn:microsoft.com/office/officeart/2005/8/layout/vProcess5"/>
    <dgm:cxn modelId="{760F2F65-2883-4476-AC83-6055E234BD04}" type="presOf" srcId="{A0E3938A-38FD-4C6B-BC76-DCF294EE93DC}" destId="{66698423-28D9-434A-A18E-B8B26A103A5C}" srcOrd="1" destOrd="0" presId="urn:microsoft.com/office/officeart/2005/8/layout/vProcess5"/>
    <dgm:cxn modelId="{6FB3C667-F2D2-4845-B1A8-F8FA98741D9E}" type="presOf" srcId="{193252BB-1661-4EF1-B4B4-B609E884D6B5}" destId="{70BB25C2-62A5-4B75-AAFE-A7B779D12F63}" srcOrd="1" destOrd="0" presId="urn:microsoft.com/office/officeart/2005/8/layout/vProcess5"/>
    <dgm:cxn modelId="{D8B03C4A-C616-4EBA-BEA5-71BCBC54C67E}" type="presOf" srcId="{54292CB0-011E-4706-9294-372AD5816BB9}" destId="{8AD47133-FDB1-4D4C-BDD1-7D17837F5314}" srcOrd="0" destOrd="0" presId="urn:microsoft.com/office/officeart/2005/8/layout/vProcess5"/>
    <dgm:cxn modelId="{4B6BAD55-AAA9-4E67-A83B-4A5AE5977667}" type="presOf" srcId="{FB489039-8D8A-4FC2-9B37-994383FDE902}" destId="{DAF42A0F-952A-48EC-A6C1-3A56FE1EC19A}" srcOrd="0" destOrd="0" presId="urn:microsoft.com/office/officeart/2005/8/layout/vProcess5"/>
    <dgm:cxn modelId="{E8CD1257-2976-4B0B-8310-4343F39E2E0F}" type="presOf" srcId="{E151A29B-3A79-496F-A556-DBDB0C6C2D6F}" destId="{A6DD7EC6-EAF1-4A24-8CF3-0875E652C29E}" srcOrd="0" destOrd="0" presId="urn:microsoft.com/office/officeart/2005/8/layout/vProcess5"/>
    <dgm:cxn modelId="{5299F079-935D-4097-B9AB-235D4B19D6B0}" type="presOf" srcId="{34FF870C-5D9B-4878-9827-A3D8F8D3B4C3}" destId="{2AD04803-20B4-4478-8754-C16535EC1B2F}" srcOrd="0" destOrd="0" presId="urn:microsoft.com/office/officeart/2005/8/layout/vProcess5"/>
    <dgm:cxn modelId="{D020CF90-FBBE-4BB2-B1B3-A0CD0974B30A}" type="presOf" srcId="{1777E161-D0DE-4D31-91FE-E2AD8AAC6AAC}" destId="{B3A1B829-C127-474A-93AA-F9C44DCB558B}" srcOrd="1" destOrd="0" presId="urn:microsoft.com/office/officeart/2005/8/layout/vProcess5"/>
    <dgm:cxn modelId="{F1960191-6C4D-45E6-A70C-022CDEE00113}" srcId="{34FF870C-5D9B-4878-9827-A3D8F8D3B4C3}" destId="{A0E3938A-38FD-4C6B-BC76-DCF294EE93DC}" srcOrd="2" destOrd="0" parTransId="{8655D1BC-F152-4DA3-90FE-11A6554E87C9}" sibTransId="{7DE219E0-15AA-4B4B-9BED-F21993E27992}"/>
    <dgm:cxn modelId="{430538A3-2990-4BF3-A478-B06350F0A640}" type="presOf" srcId="{A0E3938A-38FD-4C6B-BC76-DCF294EE93DC}" destId="{F89030AB-6E47-42B4-B685-B13302F6AE58}" srcOrd="0" destOrd="0" presId="urn:microsoft.com/office/officeart/2005/8/layout/vProcess5"/>
    <dgm:cxn modelId="{49DAE7A4-4C0F-4923-809B-AD5CB07ACE1D}" srcId="{34FF870C-5D9B-4878-9827-A3D8F8D3B4C3}" destId="{E151A29B-3A79-496F-A556-DBDB0C6C2D6F}" srcOrd="3" destOrd="0" parTransId="{AD9F426D-06C8-4669-8009-116229EE0850}" sibTransId="{3F246D40-D65E-4E41-9688-97FCEC6E75C7}"/>
    <dgm:cxn modelId="{DE362EB8-47C9-4CD6-9B21-F7F5F448CB31}" type="presOf" srcId="{333E7AB1-4798-4AD9-83E1-FF3AC8DF130C}" destId="{2917C8F6-7BF9-4575-9328-1538DEE119D9}" srcOrd="1" destOrd="0" presId="urn:microsoft.com/office/officeart/2005/8/layout/vProcess5"/>
    <dgm:cxn modelId="{D2733ABD-4B10-4982-963E-7822B077307B}" type="presOf" srcId="{1777E161-D0DE-4D31-91FE-E2AD8AAC6AAC}" destId="{84D4B145-A8EE-4E65-8BA5-B2C1875B8734}" srcOrd="0" destOrd="0" presId="urn:microsoft.com/office/officeart/2005/8/layout/vProcess5"/>
    <dgm:cxn modelId="{045F86EC-083D-47EC-950B-B69F916A70C5}" srcId="{34FF870C-5D9B-4878-9827-A3D8F8D3B4C3}" destId="{333E7AB1-4798-4AD9-83E1-FF3AC8DF130C}" srcOrd="4" destOrd="0" parTransId="{836B631B-EADD-4DC2-9997-EFE3E7C6F0AC}" sibTransId="{7EFA989A-E8BC-44C3-97AB-816451056955}"/>
    <dgm:cxn modelId="{095425F3-197C-4E69-84D5-0C51196EF1C6}" srcId="{34FF870C-5D9B-4878-9827-A3D8F8D3B4C3}" destId="{193252BB-1661-4EF1-B4B4-B609E884D6B5}" srcOrd="0" destOrd="0" parTransId="{5A04EF90-0F09-4424-BA8F-063E80337D8E}" sibTransId="{54292CB0-011E-4706-9294-372AD5816BB9}"/>
    <dgm:cxn modelId="{6F7D91FB-FD85-47F2-AE4C-5DF66FB1F0C4}" type="presOf" srcId="{333E7AB1-4798-4AD9-83E1-FF3AC8DF130C}" destId="{338E80DC-91BB-4F19-B935-FF7EAB65711C}" srcOrd="0" destOrd="0" presId="urn:microsoft.com/office/officeart/2005/8/layout/vProcess5"/>
    <dgm:cxn modelId="{53C48EFC-9318-431F-A12F-7BDF75DA2EF0}" type="presOf" srcId="{7DE219E0-15AA-4B4B-9BED-F21993E27992}" destId="{BBBF27A7-7164-4AC3-9BF0-326EB6A24155}" srcOrd="0" destOrd="0" presId="urn:microsoft.com/office/officeart/2005/8/layout/vProcess5"/>
    <dgm:cxn modelId="{8EF30657-85A7-497D-9E4F-8B4D2B68540F}" type="presParOf" srcId="{2AD04803-20B4-4478-8754-C16535EC1B2F}" destId="{6423C88D-2E89-4C88-8E49-654CA61F2BBB}" srcOrd="0" destOrd="0" presId="urn:microsoft.com/office/officeart/2005/8/layout/vProcess5"/>
    <dgm:cxn modelId="{78F3C65F-601C-40DC-A582-4CAA8CD6FD6E}" type="presParOf" srcId="{2AD04803-20B4-4478-8754-C16535EC1B2F}" destId="{D5F0D7F6-C6D4-4BC0-BE2E-21DCC02EC164}" srcOrd="1" destOrd="0" presId="urn:microsoft.com/office/officeart/2005/8/layout/vProcess5"/>
    <dgm:cxn modelId="{351B7545-1266-4319-A54D-22B392D01F7E}" type="presParOf" srcId="{2AD04803-20B4-4478-8754-C16535EC1B2F}" destId="{84D4B145-A8EE-4E65-8BA5-B2C1875B8734}" srcOrd="2" destOrd="0" presId="urn:microsoft.com/office/officeart/2005/8/layout/vProcess5"/>
    <dgm:cxn modelId="{3F370EDD-D966-471A-AAD3-11D7403E2B31}" type="presParOf" srcId="{2AD04803-20B4-4478-8754-C16535EC1B2F}" destId="{F89030AB-6E47-42B4-B685-B13302F6AE58}" srcOrd="3" destOrd="0" presId="urn:microsoft.com/office/officeart/2005/8/layout/vProcess5"/>
    <dgm:cxn modelId="{DA2650C0-7B60-440C-8B44-A7A17EAA738C}" type="presParOf" srcId="{2AD04803-20B4-4478-8754-C16535EC1B2F}" destId="{A6DD7EC6-EAF1-4A24-8CF3-0875E652C29E}" srcOrd="4" destOrd="0" presId="urn:microsoft.com/office/officeart/2005/8/layout/vProcess5"/>
    <dgm:cxn modelId="{17ED2BBA-2F83-4740-BD25-429C2B043918}" type="presParOf" srcId="{2AD04803-20B4-4478-8754-C16535EC1B2F}" destId="{338E80DC-91BB-4F19-B935-FF7EAB65711C}" srcOrd="5" destOrd="0" presId="urn:microsoft.com/office/officeart/2005/8/layout/vProcess5"/>
    <dgm:cxn modelId="{63A50B32-F904-48F0-9141-6171A7F164D7}" type="presParOf" srcId="{2AD04803-20B4-4478-8754-C16535EC1B2F}" destId="{8AD47133-FDB1-4D4C-BDD1-7D17837F5314}" srcOrd="6" destOrd="0" presId="urn:microsoft.com/office/officeart/2005/8/layout/vProcess5"/>
    <dgm:cxn modelId="{ED309D1B-4592-4EE0-BEE0-604273E70013}" type="presParOf" srcId="{2AD04803-20B4-4478-8754-C16535EC1B2F}" destId="{DAF42A0F-952A-48EC-A6C1-3A56FE1EC19A}" srcOrd="7" destOrd="0" presId="urn:microsoft.com/office/officeart/2005/8/layout/vProcess5"/>
    <dgm:cxn modelId="{42A907A3-A59B-4677-A721-C3A36EFE1181}" type="presParOf" srcId="{2AD04803-20B4-4478-8754-C16535EC1B2F}" destId="{BBBF27A7-7164-4AC3-9BF0-326EB6A24155}" srcOrd="8" destOrd="0" presId="urn:microsoft.com/office/officeart/2005/8/layout/vProcess5"/>
    <dgm:cxn modelId="{97B2D519-272C-4AD3-B281-DF01B104BA42}" type="presParOf" srcId="{2AD04803-20B4-4478-8754-C16535EC1B2F}" destId="{C34291D0-40C7-40D5-A268-124659AE9946}" srcOrd="9" destOrd="0" presId="urn:microsoft.com/office/officeart/2005/8/layout/vProcess5"/>
    <dgm:cxn modelId="{30835C24-D4E6-4AF3-BBFD-C952E31BFE67}" type="presParOf" srcId="{2AD04803-20B4-4478-8754-C16535EC1B2F}" destId="{70BB25C2-62A5-4B75-AAFE-A7B779D12F63}" srcOrd="10" destOrd="0" presId="urn:microsoft.com/office/officeart/2005/8/layout/vProcess5"/>
    <dgm:cxn modelId="{5F185D70-99C6-4CE0-810E-3ADA48FCFF1B}" type="presParOf" srcId="{2AD04803-20B4-4478-8754-C16535EC1B2F}" destId="{B3A1B829-C127-474A-93AA-F9C44DCB558B}" srcOrd="11" destOrd="0" presId="urn:microsoft.com/office/officeart/2005/8/layout/vProcess5"/>
    <dgm:cxn modelId="{41BBCEF5-C269-4CAA-A5E7-A0A859C82FBA}" type="presParOf" srcId="{2AD04803-20B4-4478-8754-C16535EC1B2F}" destId="{66698423-28D9-434A-A18E-B8B26A103A5C}" srcOrd="12" destOrd="0" presId="urn:microsoft.com/office/officeart/2005/8/layout/vProcess5"/>
    <dgm:cxn modelId="{143F5534-502B-47F0-AEB3-0BC8617CBA0A}" type="presParOf" srcId="{2AD04803-20B4-4478-8754-C16535EC1B2F}" destId="{7F4E40D8-B9BE-48FE-B7B6-23CDC98E1DAF}" srcOrd="13" destOrd="0" presId="urn:microsoft.com/office/officeart/2005/8/layout/vProcess5"/>
    <dgm:cxn modelId="{5B664FED-5121-422E-A349-DD28011D18F9}" type="presParOf" srcId="{2AD04803-20B4-4478-8754-C16535EC1B2F}" destId="{2917C8F6-7BF9-4575-9328-1538DEE119D9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F0D7F6-C6D4-4BC0-BE2E-21DCC02EC164}">
      <dsp:nvSpPr>
        <dsp:cNvPr id="0" name=""/>
        <dsp:cNvSpPr/>
      </dsp:nvSpPr>
      <dsp:spPr>
        <a:xfrm>
          <a:off x="0" y="0"/>
          <a:ext cx="7392924" cy="6446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Zero</a:t>
          </a:r>
          <a:r>
            <a:rPr lang="de-DE" sz="2700" kern="1200" baseline="0"/>
            <a:t> Crossing rate</a:t>
          </a:r>
          <a:endParaRPr lang="en-US" sz="2700" kern="1200" dirty="0"/>
        </a:p>
      </dsp:txBody>
      <dsp:txXfrm>
        <a:off x="18881" y="18881"/>
        <a:ext cx="6621870" cy="606890"/>
      </dsp:txXfrm>
    </dsp:sp>
    <dsp:sp modelId="{84D4B145-A8EE-4E65-8BA5-B2C1875B8734}">
      <dsp:nvSpPr>
        <dsp:cNvPr id="0" name=""/>
        <dsp:cNvSpPr/>
      </dsp:nvSpPr>
      <dsp:spPr>
        <a:xfrm>
          <a:off x="552069" y="734187"/>
          <a:ext cx="7392924" cy="6446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Spectral Centroid </a:t>
          </a:r>
          <a:endParaRPr lang="en-US" sz="2700" kern="1200" dirty="0"/>
        </a:p>
      </dsp:txBody>
      <dsp:txXfrm>
        <a:off x="570950" y="753068"/>
        <a:ext cx="6384069" cy="606890"/>
      </dsp:txXfrm>
    </dsp:sp>
    <dsp:sp modelId="{F89030AB-6E47-42B4-B685-B13302F6AE58}">
      <dsp:nvSpPr>
        <dsp:cNvPr id="0" name=""/>
        <dsp:cNvSpPr/>
      </dsp:nvSpPr>
      <dsp:spPr>
        <a:xfrm>
          <a:off x="1104137" y="1468374"/>
          <a:ext cx="7392924" cy="6446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Mel</a:t>
          </a:r>
          <a:r>
            <a:rPr lang="de-DE" sz="2700" kern="1200" dirty="0"/>
            <a:t>-</a:t>
          </a:r>
          <a:r>
            <a:rPr lang="de-DE" sz="2700" kern="1200" dirty="0" err="1"/>
            <a:t>Frequency</a:t>
          </a:r>
          <a:r>
            <a:rPr lang="de-DE" sz="2700" kern="1200" dirty="0"/>
            <a:t> </a:t>
          </a:r>
          <a:r>
            <a:rPr lang="de-DE" sz="2700" kern="1200" dirty="0" err="1"/>
            <a:t>Cepstral</a:t>
          </a:r>
          <a:r>
            <a:rPr lang="de-DE" sz="2700" kern="1200" dirty="0"/>
            <a:t> </a:t>
          </a:r>
          <a:r>
            <a:rPr lang="de-DE" sz="2700" kern="1200" dirty="0" err="1"/>
            <a:t>Coefficients</a:t>
          </a:r>
          <a:endParaRPr lang="en-US" sz="2700" kern="1200" dirty="0"/>
        </a:p>
      </dsp:txBody>
      <dsp:txXfrm>
        <a:off x="1123018" y="1487255"/>
        <a:ext cx="6384069" cy="606889"/>
      </dsp:txXfrm>
    </dsp:sp>
    <dsp:sp modelId="{A6DD7EC6-EAF1-4A24-8CF3-0875E652C29E}">
      <dsp:nvSpPr>
        <dsp:cNvPr id="0" name=""/>
        <dsp:cNvSpPr/>
      </dsp:nvSpPr>
      <dsp:spPr>
        <a:xfrm>
          <a:off x="1656206" y="2202561"/>
          <a:ext cx="7392924" cy="6446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Chroma Frequencies </a:t>
          </a:r>
          <a:endParaRPr lang="en-US" sz="2700" kern="1200" dirty="0"/>
        </a:p>
      </dsp:txBody>
      <dsp:txXfrm>
        <a:off x="1675087" y="2221442"/>
        <a:ext cx="6384069" cy="606890"/>
      </dsp:txXfrm>
    </dsp:sp>
    <dsp:sp modelId="{338E80DC-91BB-4F19-B935-FF7EAB65711C}">
      <dsp:nvSpPr>
        <dsp:cNvPr id="0" name=""/>
        <dsp:cNvSpPr/>
      </dsp:nvSpPr>
      <dsp:spPr>
        <a:xfrm>
          <a:off x="2208275" y="2936748"/>
          <a:ext cx="7392924" cy="6446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Chords</a:t>
          </a:r>
          <a:endParaRPr lang="en-US" sz="2700" kern="1200"/>
        </a:p>
      </dsp:txBody>
      <dsp:txXfrm>
        <a:off x="2227156" y="2955629"/>
        <a:ext cx="6384069" cy="606889"/>
      </dsp:txXfrm>
    </dsp:sp>
    <dsp:sp modelId="{8AD47133-FDB1-4D4C-BDD1-7D17837F5314}">
      <dsp:nvSpPr>
        <dsp:cNvPr id="0" name=""/>
        <dsp:cNvSpPr/>
      </dsp:nvSpPr>
      <dsp:spPr>
        <a:xfrm>
          <a:off x="6973900" y="470954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068180" y="470954"/>
        <a:ext cx="230463" cy="315315"/>
      </dsp:txXfrm>
    </dsp:sp>
    <dsp:sp modelId="{DAF42A0F-952A-48EC-A6C1-3A56FE1EC19A}">
      <dsp:nvSpPr>
        <dsp:cNvPr id="0" name=""/>
        <dsp:cNvSpPr/>
      </dsp:nvSpPr>
      <dsp:spPr>
        <a:xfrm>
          <a:off x="7525969" y="1205141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620249" y="1205141"/>
        <a:ext cx="230463" cy="315315"/>
      </dsp:txXfrm>
    </dsp:sp>
    <dsp:sp modelId="{BBBF27A7-7164-4AC3-9BF0-326EB6A24155}">
      <dsp:nvSpPr>
        <dsp:cNvPr id="0" name=""/>
        <dsp:cNvSpPr/>
      </dsp:nvSpPr>
      <dsp:spPr>
        <a:xfrm>
          <a:off x="8078038" y="1928583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8172318" y="1928583"/>
        <a:ext cx="230463" cy="315315"/>
      </dsp:txXfrm>
    </dsp:sp>
    <dsp:sp modelId="{C34291D0-40C7-40D5-A268-124659AE9946}">
      <dsp:nvSpPr>
        <dsp:cNvPr id="0" name=""/>
        <dsp:cNvSpPr/>
      </dsp:nvSpPr>
      <dsp:spPr>
        <a:xfrm>
          <a:off x="8630107" y="2669933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8724387" y="2669933"/>
        <a:ext cx="230463" cy="3153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D415BEE-BB71-4D6C-86A4-BAF03FF47DA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Metal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F1EB68-BE9E-4A0A-9291-1554DE6020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A024BF-C0AA-468D-992B-A5BB3A83D799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11EA5-A09A-4B88-926D-5257002021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CF406A-A3CD-48AA-A684-AB65409055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9B5E65-DE84-4450-8E8A-E9E3F16092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742194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Metal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A85AA-56F8-48E5-8212-F3ADB2F3A8ED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887295-1ED2-4217-BD5D-EDFC1CC433A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214950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ts val="32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D965B-87A4-4F43-BE02-800BCCDF42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anchor="ctr" anchorCtr="0"/>
          <a:lstStyle/>
          <a:p>
            <a:fld id="{2D310309-7CEB-4085-BEC3-C1633CA4D10F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ED35B-CBF1-40D9-BAA7-CF9E1E22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 anchor="ctr" anchorCtr="0"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6653A-450D-4BDE-8718-99F2D931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>
            <a:lvl1pPr algn="ctr">
              <a:defRPr/>
            </a:lvl1pPr>
          </a:lstStyle>
          <a:p>
            <a:fld id="{3A4F6043-7A67-491B-98BC-F933DED7226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87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B8191-8A0C-4077-9A2D-0255BF81A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5831-A500-4E11-A11D-1E6E776FEFDE}" type="datetime1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41B40-57AC-45F3-9AAC-DC2BEBB1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D65F4-29FA-451A-878F-768E426A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28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141D6-1E1A-4A54-A9B4-57F86865F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69F79-8EF7-4AF4-9536-636C3846AC70}" type="datetime1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541D6-4702-4421-AEB2-D6CA3AADB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C9F43-CD60-4C38-94C9-0E6D3B72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895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25BBB-2B0B-4ADB-B226-563F50073518}" type="datetime1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4873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A00F3-DB7D-4BF2-9807-6B10AAA5798F}" type="datetime1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551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6F15D-8036-4B94-9254-A1097647E9DD}" type="datetime1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7920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2326D-B271-4855-A7DE-CEDF63473373}" type="datetime1">
              <a:rPr lang="en-US" smtClean="0"/>
              <a:t>7/15/2020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38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F56E1-ED71-4562-B6D6-5407C09C0348}" type="datetime1">
              <a:rPr lang="en-US" smtClean="0"/>
              <a:t>7/15/2020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951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3F5EF-8D0D-4520-98E0-383871B190F4}" type="datetime1">
              <a:rPr lang="en-US" smtClean="0"/>
              <a:t>7/15/2020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783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189E2-E881-4557-9222-50DD26D15B5D}" type="datetime1">
              <a:rPr lang="en-US" smtClean="0"/>
              <a:t>7/15/2020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142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3B525-BC5D-4F0B-9969-69708F4E9478}" type="datetime1">
              <a:rPr lang="en-US" smtClean="0"/>
              <a:t>7/15/2020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2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10543031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1A7D4-E57E-4789-896B-B2A051BF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3B6D1FA-5BB0-4FFF-90D1-462B77A89915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B63EE-3B35-4F8A-BDA3-E778BFE1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39EF2-7937-4C30-A883-7F7BD028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7627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C077C-D91F-4F6B-84ED-0191DFD27D36}" type="datetime1">
              <a:rPr lang="en-US" smtClean="0"/>
              <a:t>7/15/2020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3240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D71B8-686B-4B0F-B44D-D23B46884215}" type="datetime1">
              <a:rPr lang="en-US" smtClean="0"/>
              <a:t>7/15/2020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6542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3BD59-67CD-478A-980A-A8CD2FA030D8}" type="datetime1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5047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16BAF-192C-439F-8D39-9790EB8B6A4C}" type="datetime1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130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3AB3C5F-BC8A-455E-B5C7-714424375F2F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‹Nr.›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81429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A070D-23ED-49D7-8103-24695893F768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024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028C94-DDC6-4875-B48E-D8DDC392F26E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53342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A2F72-AA8E-4F8B-870B-76466589FFC0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8018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40947-F6E6-4F02-AEA2-EC03446A6887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0297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402B-8784-4653-A043-77FAA66D3FC7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548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43032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43032" cy="1500187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4E2B4-314C-4D4F-8938-E437A2EF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8984-0E86-4014-AE1A-EAC56798D907}" type="datetime1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2F23-6986-4A36-97F0-13F305A2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A1B9-2423-42BD-A553-DC5703F6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3278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F5BC1-4C5A-44E7-82B6-AB3A8737BAE3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7674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394E070-1D29-4BBC-8CDB-7D3D7A513D95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374508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0D0C20-ED8E-430E-96FC-A3C7A9CCF65D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499725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EDABD-87F9-421F-A800-3031ECBD421A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2217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5D358-6F16-4FBE-9B2E-3EE608407045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423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599176" cy="4206382"/>
          </a:xfrm>
        </p:spPr>
        <p:txBody>
          <a:bodyPr/>
          <a:lstStyle>
            <a:lvl1pPr marL="457200" indent="-457200">
              <a:buFont typeface="Wingdings 2" panose="05020102010507070707" pitchFamily="18" charset="2"/>
              <a:buChar char="¬"/>
              <a:defRPr/>
            </a:lvl1pPr>
            <a:lvl2pPr marL="800100" indent="-342900">
              <a:buFont typeface="Wingdings 2" panose="05020102010507070707" pitchFamily="18" charset="2"/>
              <a:buChar char="¬"/>
              <a:defRPr/>
            </a:lvl2pPr>
            <a:lvl3pPr marL="1257300" indent="-342900">
              <a:buFont typeface="Wingdings 2" panose="05020102010507070707" pitchFamily="18" charset="2"/>
              <a:buChar char="¬"/>
              <a:defRPr/>
            </a:lvl3pPr>
            <a:lvl4pPr marL="1657350" indent="-285750">
              <a:buFont typeface="Wingdings 2" panose="05020102010507070707" pitchFamily="18" charset="2"/>
              <a:buChar char="¬"/>
              <a:defRPr/>
            </a:lvl4pPr>
            <a:lvl5pPr marL="2114550" indent="-28575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79145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A1B49-6AAA-4DA7-970F-B75899F1A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C76F-76ED-4DF7-9ACA-5C8B6B0BF12A}" type="datetime1">
              <a:rPr lang="en-US" smtClean="0"/>
              <a:t>7/15/2020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3649A-B9A2-4737-B47E-758DC140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C1407-C705-451C-878E-8175DCCD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79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554969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554969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70321" y="1681163"/>
            <a:ext cx="4993335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70321" y="2505075"/>
            <a:ext cx="4993335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2B60EF69-68EA-4D80-B378-A58DBE0067C1}" type="datetime1">
              <a:rPr lang="en-US" smtClean="0"/>
              <a:t>7/15/2020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7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43A871-5A76-4349-99F0-C46C7738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F1538-334A-4407-BCCE-761AE3EA56E3}" type="datetime1">
              <a:rPr lang="en-US" smtClean="0"/>
              <a:t>7/15/2020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2E803-8BD9-40A2-8389-C19DA114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414ED-B772-4B84-813E-E34C9A97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072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2E8BF-900A-4302-95F3-0D5F0914728C}" type="datetime1">
              <a:rPr lang="en-US" smtClean="0"/>
              <a:t>7/15/2020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031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43032" cy="1600200"/>
          </a:xfrm>
        </p:spPr>
        <p:txBody>
          <a:bodyPr anchor="b">
            <a:no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199340"/>
            <a:ext cx="5780468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4813E-250B-4422-AE46-5E1AB964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C9AF0C1A-CE93-4859-B472-5A44950EB1AC}" type="datetime1">
              <a:rPr lang="en-US" smtClean="0"/>
              <a:t>7/15/2020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B5B81-E9CC-45F3-8EF1-35D2C8FF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A7E97-5A73-4602-9582-6CDACB91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13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4489180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305-9768-4792-866C-91238D45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288738CA-FFEA-43A8-AC9D-35F9A8DC6843}" type="datetime1">
              <a:rPr lang="en-US" smtClean="0"/>
              <a:t>7/15/2020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BF050-0FF1-499F-936E-FAAE50DC3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02C2E-1542-46B4-85B1-7A4B3F77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236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86836B-C327-49CB-ADF2-2E730C4A91BF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10F61-136C-42B3-981B-FDE3DD0A8135}"/>
              </a:ext>
            </a:extLst>
          </p:cNvPr>
          <p:cNvSpPr/>
          <p:nvPr/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43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11547B52-DEFC-4052-922A-4BC5B14B1D97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069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13" r:id="rId5"/>
    <p:sldLayoutId id="2147483714" r:id="rId6"/>
    <p:sldLayoutId id="2147483719" r:id="rId7"/>
    <p:sldLayoutId id="2147483715" r:id="rId8"/>
    <p:sldLayoutId id="2147483716" r:id="rId9"/>
    <p:sldLayoutId id="2147483717" r:id="rId10"/>
    <p:sldLayoutId id="2147483718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ts val="28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12319-66DB-4C79-8FC5-C307351C004F}" type="datetime1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445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67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8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E7D0DAA-A338-4652-9704-F524BAA13E10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5982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andradaolteanu/gtzan-dataset-music-genre-classification/data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t0mNFAFdz_Q&amp;t=267s" TargetMode="External"/><Relationship Id="rId5" Type="http://schemas.openxmlformats.org/officeDocument/2006/relationships/hyperlink" Target="https://towardsdatascience.com/musical-genre-classification-with-convolutional-neural-networks-ff04f9601a74" TargetMode="External"/><Relationship Id="rId4" Type="http://schemas.openxmlformats.org/officeDocument/2006/relationships/hyperlink" Target="https://towardsdatascience.com/music-genre-classification-with-python-c714d032f0d8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usicinformationretrieval.com/stft.html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Gandalv/MUGGE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jp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02B3C12B-2773-45CA-9CC0-28BE1D1CE7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5972" r="19870"/>
          <a:stretch/>
        </p:blipFill>
        <p:spPr>
          <a:xfrm>
            <a:off x="20" y="10"/>
            <a:ext cx="6089884" cy="6857990"/>
          </a:xfrm>
          <a:prstGeom prst="rect">
            <a:avLst/>
          </a:prstGeom>
        </p:spPr>
      </p:pic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l="21411" r="23006"/>
          <a:stretch/>
        </p:blipFill>
        <p:spPr>
          <a:xfrm>
            <a:off x="6092952" y="10"/>
            <a:ext cx="6099048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sz="8000" dirty="0">
                <a:solidFill>
                  <a:srgbClr val="FFFFFF"/>
                </a:solidFill>
              </a:rPr>
              <a:t>M.U.G.G.E. </a:t>
            </a:r>
            <a:br>
              <a:rPr lang="de-DE" dirty="0">
                <a:solidFill>
                  <a:srgbClr val="FFFFFF"/>
                </a:solidFill>
              </a:rPr>
            </a:br>
            <a:r>
              <a:rPr lang="de-DE" sz="3600" dirty="0" err="1">
                <a:solidFill>
                  <a:srgbClr val="FFFFFF"/>
                </a:solidFill>
              </a:rPr>
              <a:t>Mostly</a:t>
            </a:r>
            <a:r>
              <a:rPr lang="de-DE" sz="3600" dirty="0">
                <a:solidFill>
                  <a:srgbClr val="FFFFFF"/>
                </a:solidFill>
              </a:rPr>
              <a:t> </a:t>
            </a:r>
            <a:r>
              <a:rPr lang="de-DE" sz="3600" dirty="0" err="1">
                <a:solidFill>
                  <a:srgbClr val="FFFFFF"/>
                </a:solidFill>
              </a:rPr>
              <a:t>Unfinished</a:t>
            </a:r>
            <a:r>
              <a:rPr lang="de-DE" sz="3600" dirty="0">
                <a:solidFill>
                  <a:srgbClr val="FFFFFF"/>
                </a:solidFill>
              </a:rPr>
              <a:t> Genre </a:t>
            </a:r>
            <a:r>
              <a:rPr lang="de-DE" sz="3600" dirty="0" err="1">
                <a:solidFill>
                  <a:srgbClr val="FFFFFF"/>
                </a:solidFill>
              </a:rPr>
              <a:t>Grading</a:t>
            </a:r>
            <a:r>
              <a:rPr lang="de-DE" sz="3600" dirty="0">
                <a:solidFill>
                  <a:srgbClr val="FFFFFF"/>
                </a:solidFill>
              </a:rPr>
              <a:t> Engine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>
                <a:solidFill>
                  <a:srgbClr val="FFFFFF"/>
                </a:solidFill>
              </a:rPr>
              <a:t>As a </a:t>
            </a:r>
            <a:r>
              <a:rPr lang="de-DE" dirty="0" err="1">
                <a:solidFill>
                  <a:srgbClr val="FFFFFF"/>
                </a:solidFill>
              </a:rPr>
              <a:t>project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of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the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class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Machine</a:t>
            </a:r>
            <a:r>
              <a:rPr lang="de-DE" dirty="0">
                <a:solidFill>
                  <a:srgbClr val="FFFFFF"/>
                </a:solidFill>
              </a:rPr>
              <a:t> Learning at </a:t>
            </a:r>
            <a:r>
              <a:rPr lang="de-DE" dirty="0" err="1">
                <a:solidFill>
                  <a:srgbClr val="FFFFFF"/>
                </a:solidFill>
              </a:rPr>
              <a:t>the</a:t>
            </a:r>
            <a:r>
              <a:rPr lang="de-DE" dirty="0">
                <a:solidFill>
                  <a:srgbClr val="FFFFFF"/>
                </a:solidFill>
              </a:rPr>
              <a:t> University </a:t>
            </a:r>
            <a:r>
              <a:rPr lang="de-DE" dirty="0" err="1">
                <a:solidFill>
                  <a:srgbClr val="FFFFFF"/>
                </a:solidFill>
              </a:rPr>
              <a:t>of</a:t>
            </a:r>
            <a:r>
              <a:rPr lang="de-DE" dirty="0">
                <a:solidFill>
                  <a:srgbClr val="FFFFFF"/>
                </a:solidFill>
              </a:rPr>
              <a:t> Hamburg</a:t>
            </a:r>
          </a:p>
          <a:p>
            <a:pPr>
              <a:spcAft>
                <a:spcPts val="60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5478387-E75F-46D4-AB07-098E10689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704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8F871238-F8CE-45B7-A6F7-878C5E460977}"/>
              </a:ext>
            </a:extLst>
          </p:cNvPr>
          <p:cNvSpPr/>
          <p:nvPr/>
        </p:nvSpPr>
        <p:spPr>
          <a:xfrm>
            <a:off x="332183" y="238539"/>
            <a:ext cx="11475504" cy="6162261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93F241-6AC9-4BB2-8A65-45C3C4FB1041}"/>
              </a:ext>
            </a:extLst>
          </p:cNvPr>
          <p:cNvSpPr txBox="1"/>
          <p:nvPr/>
        </p:nvSpPr>
        <p:spPr>
          <a:xfrm>
            <a:off x="3138932" y="457200"/>
            <a:ext cx="676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                             </a:t>
            </a:r>
            <a:r>
              <a:rPr lang="de-DE" dirty="0">
                <a:solidFill>
                  <a:schemeClr val="bg1"/>
                </a:solidFill>
              </a:rPr>
              <a:t>Reggae Zero Crossings:11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 descr="A picture containing object, measure, flower&#10;&#10;Description automatically generated">
            <a:extLst>
              <a:ext uri="{FF2B5EF4-FFF2-40B4-BE49-F238E27FC236}">
                <a16:creationId xmlns:a16="http://schemas.microsoft.com/office/drawing/2014/main" id="{A9EB9F6E-C03C-4D25-9D87-5311E4286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62" y="826532"/>
            <a:ext cx="5379504" cy="2073964"/>
          </a:xfrm>
          <a:prstGeom prst="rect">
            <a:avLst/>
          </a:prstGeom>
        </p:spPr>
      </p:pic>
      <p:pic>
        <p:nvPicPr>
          <p:cNvPr id="15" name="Picture 1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8D0DA8C-236C-48DD-A7C0-D5916BDAB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826532"/>
            <a:ext cx="5486400" cy="20739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5FB1521-7D48-4A54-978D-D46355456151}"/>
              </a:ext>
            </a:extLst>
          </p:cNvPr>
          <p:cNvSpPr txBox="1"/>
          <p:nvPr/>
        </p:nvSpPr>
        <p:spPr>
          <a:xfrm>
            <a:off x="3138932" y="3558799"/>
            <a:ext cx="600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                             </a:t>
            </a:r>
            <a:r>
              <a:rPr lang="de-DE" dirty="0">
                <a:solidFill>
                  <a:schemeClr val="bg1"/>
                </a:solidFill>
              </a:rPr>
              <a:t>Hip Hop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: 12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17" descr="A close up of a device&#10;&#10;Description automatically generated">
            <a:extLst>
              <a:ext uri="{FF2B5EF4-FFF2-40B4-BE49-F238E27FC236}">
                <a16:creationId xmlns:a16="http://schemas.microsoft.com/office/drawing/2014/main" id="{4D5F5825-7AA2-4983-B3A3-27ECC24B5E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60" y="4107613"/>
            <a:ext cx="5361906" cy="2075688"/>
          </a:xfrm>
          <a:prstGeom prst="rect">
            <a:avLst/>
          </a:prstGeom>
        </p:spPr>
      </p:pic>
      <p:pic>
        <p:nvPicPr>
          <p:cNvPr id="20" name="Picture 19" descr="A close up of a map&#10;&#10;Description automatically generated">
            <a:extLst>
              <a:ext uri="{FF2B5EF4-FFF2-40B4-BE49-F238E27FC236}">
                <a16:creationId xmlns:a16="http://schemas.microsoft.com/office/drawing/2014/main" id="{9520ED41-9F64-4DF8-B8EF-C78C64881B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107614"/>
            <a:ext cx="5509905" cy="208115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72A3A4C-D03E-4CB3-855A-C1C986A7B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59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12BCA19C-1550-4853-A8C0-74F37263C23F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Spectral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Centroid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A06345F-E7E6-4AA1-B8C6-EF54CEBB0B62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Measure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used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characterise</a:t>
            </a:r>
            <a:r>
              <a:rPr lang="de-DE" dirty="0">
                <a:solidFill>
                  <a:schemeClr val="bg1"/>
                </a:solidFill>
              </a:rPr>
              <a:t> a </a:t>
            </a:r>
            <a:r>
              <a:rPr lang="de-DE" dirty="0" err="1">
                <a:solidFill>
                  <a:schemeClr val="bg1"/>
                </a:solidFill>
              </a:rPr>
              <a:t>spectrum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Indicates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where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 „</a:t>
            </a:r>
            <a:r>
              <a:rPr lang="de-DE" dirty="0" err="1">
                <a:solidFill>
                  <a:schemeClr val="bg1"/>
                </a:solidFill>
              </a:rPr>
              <a:t>centre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mass</a:t>
            </a:r>
            <a:r>
              <a:rPr lang="de-DE" dirty="0">
                <a:solidFill>
                  <a:schemeClr val="bg1"/>
                </a:solidFill>
              </a:rPr>
              <a:t>“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a </a:t>
            </a:r>
            <a:r>
              <a:rPr lang="de-DE" dirty="0" err="1">
                <a:solidFill>
                  <a:schemeClr val="bg1"/>
                </a:solidFill>
              </a:rPr>
              <a:t>sound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located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Calculated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weighted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mean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frequencies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present</a:t>
            </a:r>
            <a:r>
              <a:rPr lang="de-DE" dirty="0">
                <a:solidFill>
                  <a:schemeClr val="bg1"/>
                </a:solidFill>
              </a:rPr>
              <a:t> in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sound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x(n) </a:t>
            </a:r>
            <a:r>
              <a:rPr lang="en-US" dirty="0">
                <a:solidFill>
                  <a:schemeClr val="bg1"/>
                </a:solidFill>
              </a:rPr>
              <a:t>represents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magnitude</a:t>
            </a:r>
            <a:r>
              <a:rPr lang="de-DE" dirty="0">
                <a:solidFill>
                  <a:schemeClr val="bg1"/>
                </a:solidFill>
              </a:rPr>
              <a:t>, f(n)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mean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frequency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every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interval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5CC838C-97D0-485E-A833-C85FEED3A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626" y="3389305"/>
            <a:ext cx="4324350" cy="1257300"/>
          </a:xfrm>
          <a:prstGeom prst="rect">
            <a:avLst/>
          </a:prstGeom>
        </p:spPr>
      </p:pic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09DA72E-CAB1-4644-9528-618D40F5F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7534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12BCA19C-1550-4853-A8C0-74F37263C23F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MFCC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A06345F-E7E6-4AA1-B8C6-EF54CEBB0B62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Small </a:t>
            </a:r>
            <a:r>
              <a:rPr lang="de-DE" dirty="0" err="1">
                <a:solidFill>
                  <a:schemeClr val="bg1"/>
                </a:solidFill>
              </a:rPr>
              <a:t>set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features</a:t>
            </a:r>
            <a:r>
              <a:rPr lang="de-DE" dirty="0">
                <a:solidFill>
                  <a:schemeClr val="bg1"/>
                </a:solidFill>
              </a:rPr>
              <a:t> (20 in </a:t>
            </a:r>
            <a:r>
              <a:rPr lang="de-DE" dirty="0" err="1">
                <a:solidFill>
                  <a:schemeClr val="bg1"/>
                </a:solidFill>
              </a:rPr>
              <a:t>our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case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Describe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overall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shape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a </a:t>
            </a:r>
            <a:r>
              <a:rPr lang="de-DE" dirty="0" err="1">
                <a:solidFill>
                  <a:schemeClr val="bg1"/>
                </a:solidFill>
              </a:rPr>
              <a:t>spectral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envelope</a:t>
            </a:r>
            <a:r>
              <a:rPr lang="de-DE" dirty="0">
                <a:solidFill>
                  <a:schemeClr val="bg1"/>
                </a:solidFill>
              </a:rPr>
              <a:t> and </a:t>
            </a:r>
            <a:r>
              <a:rPr lang="de-DE" dirty="0" err="1">
                <a:solidFill>
                  <a:schemeClr val="bg1"/>
                </a:solidFill>
              </a:rPr>
              <a:t>models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charasteristics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human </a:t>
            </a:r>
            <a:r>
              <a:rPr lang="de-DE" dirty="0" err="1">
                <a:solidFill>
                  <a:schemeClr val="bg1"/>
                </a:solidFill>
              </a:rPr>
              <a:t>voice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Human </a:t>
            </a:r>
            <a:r>
              <a:rPr lang="de-DE" dirty="0" err="1">
                <a:solidFill>
                  <a:schemeClr val="bg1"/>
                </a:solidFill>
              </a:rPr>
              <a:t>perception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speech</a:t>
            </a:r>
            <a:r>
              <a:rPr lang="de-DE" dirty="0">
                <a:solidFill>
                  <a:schemeClr val="bg1"/>
                </a:solidFill>
              </a:rPr>
              <a:t>/</a:t>
            </a:r>
            <a:r>
              <a:rPr lang="de-DE" dirty="0" err="1">
                <a:solidFill>
                  <a:schemeClr val="bg1"/>
                </a:solidFill>
              </a:rPr>
              <a:t>sound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linear </a:t>
            </a:r>
            <a:r>
              <a:rPr lang="de-DE" dirty="0" err="1">
                <a:solidFill>
                  <a:schemeClr val="bg1"/>
                </a:solidFill>
              </a:rPr>
              <a:t>until</a:t>
            </a:r>
            <a:r>
              <a:rPr lang="de-DE" dirty="0">
                <a:solidFill>
                  <a:schemeClr val="bg1"/>
                </a:solidFill>
              </a:rPr>
              <a:t> 1000 Hz Range(100-3200 Hz) and </a:t>
            </a:r>
            <a:r>
              <a:rPr lang="de-DE" dirty="0" err="1">
                <a:solidFill>
                  <a:schemeClr val="bg1"/>
                </a:solidFill>
              </a:rPr>
              <a:t>logarithmic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from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threre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Conversion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from</a:t>
            </a:r>
            <a:r>
              <a:rPr lang="de-DE" dirty="0">
                <a:solidFill>
                  <a:schemeClr val="bg1"/>
                </a:solidFill>
              </a:rPr>
              <a:t> normal </a:t>
            </a:r>
            <a:r>
              <a:rPr lang="de-DE" dirty="0" err="1">
                <a:solidFill>
                  <a:schemeClr val="bg1"/>
                </a:solidFill>
              </a:rPr>
              <a:t>frequency</a:t>
            </a:r>
            <a:r>
              <a:rPr lang="de-DE" dirty="0">
                <a:solidFill>
                  <a:schemeClr val="bg1"/>
                </a:solidFill>
              </a:rPr>
              <a:t> f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mel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frequency</a:t>
            </a:r>
            <a:r>
              <a:rPr lang="de-DE" dirty="0">
                <a:solidFill>
                  <a:schemeClr val="bg1"/>
                </a:solidFill>
              </a:rPr>
              <a:t> m: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9584B8C-DC4E-4DD0-BCDF-FFD980E50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440" y="4906511"/>
            <a:ext cx="3581400" cy="685800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E29631A-908C-4DDA-9A7A-7C9730F0B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86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E519079F-E044-45FA-928A-3004BEA611A3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Chroma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E8DE03C-A15B-4264-A50C-E7E2003809F4}"/>
              </a:ext>
            </a:extLst>
          </p:cNvPr>
          <p:cNvSpPr/>
          <p:nvPr/>
        </p:nvSpPr>
        <p:spPr>
          <a:xfrm>
            <a:off x="369030" y="179515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ECB2333-8401-4496-8E02-296FAA2308E6}"/>
              </a:ext>
            </a:extLst>
          </p:cNvPr>
          <p:cNvSpPr/>
          <p:nvPr/>
        </p:nvSpPr>
        <p:spPr>
          <a:xfrm>
            <a:off x="531302" y="1922085"/>
            <a:ext cx="10626056" cy="2682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ts val="28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Project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whole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spectrum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onto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12 </a:t>
            </a:r>
            <a:r>
              <a:rPr lang="de-DE" sz="2400" dirty="0" err="1">
                <a:solidFill>
                  <a:schemeClr val="bg1"/>
                </a:solidFill>
              </a:rPr>
              <a:t>distinct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semitones</a:t>
            </a:r>
            <a:r>
              <a:rPr lang="de-DE" sz="2400" dirty="0">
                <a:solidFill>
                  <a:schemeClr val="bg1"/>
                </a:solidFill>
              </a:rPr>
              <a:t> (</a:t>
            </a:r>
            <a:r>
              <a:rPr lang="de-DE" sz="2400" dirty="0" err="1">
                <a:solidFill>
                  <a:schemeClr val="bg1"/>
                </a:solidFill>
              </a:rPr>
              <a:t>chromas</a:t>
            </a:r>
            <a:r>
              <a:rPr lang="de-DE" sz="2400" dirty="0">
                <a:solidFill>
                  <a:schemeClr val="bg1"/>
                </a:solidFill>
              </a:rPr>
              <a:t>)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musical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octave</a:t>
            </a:r>
            <a:endParaRPr lang="de-DE" sz="2400" dirty="0">
              <a:solidFill>
                <a:schemeClr val="bg1"/>
              </a:solidFill>
            </a:endParaRPr>
          </a:p>
          <a:p>
            <a:pPr>
              <a:lnSpc>
                <a:spcPts val="2800"/>
              </a:lnSpc>
              <a:spcBef>
                <a:spcPts val="1000"/>
              </a:spcBef>
              <a:buClr>
                <a:schemeClr val="bg1"/>
              </a:buClr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C42F69A-0126-4701-9553-693210017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172" y="2591420"/>
            <a:ext cx="4185656" cy="2920090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A1E43C6-BF6A-49B8-AB91-ECE4EFCDB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CA35C5B-BBAF-416D-8C18-A87AFB54A186}"/>
              </a:ext>
            </a:extLst>
          </p:cNvPr>
          <p:cNvSpPr txBox="1"/>
          <p:nvPr/>
        </p:nvSpPr>
        <p:spPr>
          <a:xfrm>
            <a:off x="4003172" y="5511510"/>
            <a:ext cx="748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Mellina</a:t>
            </a:r>
            <a:r>
              <a:rPr lang="en-GB" sz="1200" dirty="0"/>
              <a:t>, Alessio &amp; </a:t>
            </a:r>
            <a:r>
              <a:rPr lang="en-GB" sz="1200" dirty="0" err="1"/>
              <a:t>Sentinelli</a:t>
            </a:r>
            <a:r>
              <a:rPr lang="en-GB" sz="1200" dirty="0"/>
              <a:t>, Alexandro &amp; </a:t>
            </a:r>
            <a:r>
              <a:rPr lang="en-GB" sz="1200" dirty="0" err="1"/>
              <a:t>Marfia</a:t>
            </a:r>
            <a:r>
              <a:rPr lang="en-GB" sz="1200" dirty="0"/>
              <a:t>, Gustavo &amp; </a:t>
            </a:r>
            <a:r>
              <a:rPr lang="en-GB" sz="1200" dirty="0" err="1"/>
              <a:t>Roccetti</a:t>
            </a:r>
            <a:r>
              <a:rPr lang="en-GB" sz="1200" dirty="0"/>
              <a:t>, Marco. (2012). AREEB: Automatic </a:t>
            </a:r>
            <a:r>
              <a:rPr lang="en-GB" sz="1200" dirty="0" err="1"/>
              <a:t>REfrain</a:t>
            </a:r>
            <a:r>
              <a:rPr lang="en-GB" sz="1200" dirty="0"/>
              <a:t> extraction for </a:t>
            </a:r>
            <a:r>
              <a:rPr lang="en-GB" sz="1200" dirty="0" err="1"/>
              <a:t>ThumBnail</a:t>
            </a:r>
            <a:r>
              <a:rPr lang="en-GB" sz="1200" dirty="0"/>
              <a:t>. 2012 IEEE Consumer Communications and Networking Conference, CCNC'2012. 10.1109/CCNC.2012.6181003. </a:t>
            </a:r>
          </a:p>
        </p:txBody>
      </p:sp>
    </p:spTree>
    <p:extLst>
      <p:ext uri="{BB962C8B-B14F-4D97-AF65-F5344CB8AC3E}">
        <p14:creationId xmlns:p14="http://schemas.microsoft.com/office/powerpoint/2010/main" val="1639554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9978EB5-7F7F-487B-B630-FD96067D35A8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Chord</a:t>
            </a:r>
            <a:r>
              <a:rPr lang="de-DE" dirty="0">
                <a:solidFill>
                  <a:schemeClr val="bg1"/>
                </a:solidFill>
              </a:rPr>
              <a:t> Feature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51E6D9B-5654-4E27-B79B-F3B0B9368BBB}"/>
              </a:ext>
            </a:extLst>
          </p:cNvPr>
          <p:cNvSpPr/>
          <p:nvPr/>
        </p:nvSpPr>
        <p:spPr>
          <a:xfrm>
            <a:off x="340572" y="1526796"/>
            <a:ext cx="11043288" cy="4874004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3784600"/>
            <a:ext cx="10543031" cy="224740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Taking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Chromagramm</a:t>
            </a:r>
            <a:r>
              <a:rPr lang="de-DE" dirty="0">
                <a:solidFill>
                  <a:schemeClr val="bg1"/>
                </a:solidFill>
              </a:rPr>
              <a:t> and </a:t>
            </a:r>
            <a:r>
              <a:rPr lang="de-DE" dirty="0" err="1">
                <a:solidFill>
                  <a:schemeClr val="bg1"/>
                </a:solidFill>
              </a:rPr>
              <a:t>extract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Pitch Class Profile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Calculate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Transition Matrix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Train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Neural</a:t>
            </a:r>
            <a:r>
              <a:rPr lang="de-DE" dirty="0">
                <a:solidFill>
                  <a:schemeClr val="bg1"/>
                </a:solidFill>
              </a:rPr>
              <a:t> Network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8E626C5-4A25-4EDF-91E2-60239E11A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612" y="1690688"/>
            <a:ext cx="8444476" cy="1971675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4A40D0F-E29C-4E08-BAB9-0FFC4C854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909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9978EB5-7F7F-487B-B630-FD96067D35A8}"/>
              </a:ext>
            </a:extLst>
          </p:cNvPr>
          <p:cNvSpPr/>
          <p:nvPr/>
        </p:nvSpPr>
        <p:spPr>
          <a:xfrm>
            <a:off x="340572" y="637991"/>
            <a:ext cx="8028987" cy="763769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Chord</a:t>
            </a:r>
            <a:r>
              <a:rPr lang="de-DE" dirty="0">
                <a:solidFill>
                  <a:schemeClr val="bg1"/>
                </a:solidFill>
              </a:rPr>
              <a:t> Feature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51E6D9B-5654-4E27-B79B-F3B0B9368BBB}"/>
              </a:ext>
            </a:extLst>
          </p:cNvPr>
          <p:cNvSpPr/>
          <p:nvPr/>
        </p:nvSpPr>
        <p:spPr>
          <a:xfrm>
            <a:off x="340572" y="1526796"/>
            <a:ext cx="11043288" cy="4874004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3784600"/>
            <a:ext cx="10543031" cy="224740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Chromagram on </a:t>
            </a:r>
            <a:r>
              <a:rPr lang="de-DE" dirty="0" err="1">
                <a:solidFill>
                  <a:schemeClr val="bg1"/>
                </a:solidFill>
              </a:rPr>
              <a:t>one</a:t>
            </a:r>
            <a:r>
              <a:rPr lang="de-DE" dirty="0">
                <a:solidFill>
                  <a:schemeClr val="bg1"/>
                </a:solidFill>
              </a:rPr>
              <a:t> Side,   Transition Matrix on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other</a:t>
            </a:r>
            <a:r>
              <a:rPr lang="de-DE" dirty="0">
                <a:solidFill>
                  <a:schemeClr val="bg1"/>
                </a:solidFill>
              </a:rPr>
              <a:t> Side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Prob 2 different </a:t>
            </a:r>
            <a:r>
              <a:rPr lang="de-DE" dirty="0" err="1">
                <a:solidFill>
                  <a:schemeClr val="bg1"/>
                </a:solidFill>
              </a:rPr>
              <a:t>songs</a:t>
            </a:r>
            <a:endParaRPr lang="de-DE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B10F302-4AA4-401C-BB15-70018F06E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194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4D061BD9-C860-4C52-8372-05874E728182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D6C6713-4964-48C5-85F2-B47D2CE3DDAF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LogisticRegression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RandomForests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SupportVectorMachine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Multi-Layer-</a:t>
            </a:r>
            <a:r>
              <a:rPr lang="de-DE" b="1" dirty="0" err="1">
                <a:solidFill>
                  <a:schemeClr val="bg1"/>
                </a:solidFill>
              </a:rPr>
              <a:t>Perceptron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C728158-8E0F-4F2B-A608-CFC2EB982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476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08913E7C-56E3-4396-B440-4991FB8377A1}"/>
              </a:ext>
            </a:extLst>
          </p:cNvPr>
          <p:cNvSpPr/>
          <p:nvPr/>
        </p:nvSpPr>
        <p:spPr>
          <a:xfrm>
            <a:off x="340572" y="457201"/>
            <a:ext cx="9734606" cy="1161874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</a:rPr>
              <a:t>Model </a:t>
            </a:r>
            <a:r>
              <a:rPr lang="de-DE" dirty="0" err="1">
                <a:solidFill>
                  <a:schemeClr val="bg1"/>
                </a:solidFill>
              </a:rPr>
              <a:t>Selection</a:t>
            </a:r>
            <a:r>
              <a:rPr lang="de-DE" dirty="0">
                <a:solidFill>
                  <a:schemeClr val="bg1"/>
                </a:solidFill>
              </a:rPr>
              <a:t>: Multi-Layer-</a:t>
            </a:r>
            <a:r>
              <a:rPr lang="de-DE" dirty="0" err="1">
                <a:solidFill>
                  <a:schemeClr val="bg1"/>
                </a:solidFill>
              </a:rPr>
              <a:t>Perceptron</a:t>
            </a:r>
            <a:r>
              <a:rPr lang="de-DE" dirty="0">
                <a:solidFill>
                  <a:schemeClr val="bg1"/>
                </a:solidFill>
              </a:rPr>
              <a:t> (MLP)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DBDB92F-5B40-48A0-A36B-88F29195F35C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Parameter </a:t>
            </a:r>
            <a:r>
              <a:rPr lang="de-DE" dirty="0" err="1">
                <a:solidFill>
                  <a:schemeClr val="bg1"/>
                </a:solidFill>
              </a:rPr>
              <a:t>grid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 </a:t>
            </a:r>
          </a:p>
          <a:p>
            <a:pPr marL="685800" lvl="2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bg1"/>
                </a:solidFill>
              </a:rPr>
              <a:t>hidden_layer_sizes</a:t>
            </a:r>
            <a:r>
              <a:rPr lang="de-DE" sz="2000" dirty="0">
                <a:solidFill>
                  <a:schemeClr val="bg1"/>
                </a:solidFill>
              </a:rPr>
              <a:t>: (100) , (100,50) and (50,50,50)</a:t>
            </a:r>
          </a:p>
          <a:p>
            <a:pPr marL="685800" lvl="2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bg1"/>
                </a:solidFill>
              </a:rPr>
              <a:t>activation</a:t>
            </a:r>
            <a:r>
              <a:rPr lang="de-DE" sz="2000" dirty="0">
                <a:solidFill>
                  <a:schemeClr val="bg1"/>
                </a:solidFill>
              </a:rPr>
              <a:t>: ‘</a:t>
            </a:r>
            <a:r>
              <a:rPr lang="de-DE" sz="2000" dirty="0" err="1">
                <a:solidFill>
                  <a:schemeClr val="bg1"/>
                </a:solidFill>
              </a:rPr>
              <a:t>relu</a:t>
            </a:r>
            <a:r>
              <a:rPr lang="de-DE" sz="2000" dirty="0">
                <a:solidFill>
                  <a:schemeClr val="bg1"/>
                </a:solidFill>
              </a:rPr>
              <a:t>‘ and ‘</a:t>
            </a:r>
            <a:r>
              <a:rPr lang="de-DE" sz="2000" dirty="0" err="1">
                <a:solidFill>
                  <a:schemeClr val="bg1"/>
                </a:solidFill>
              </a:rPr>
              <a:t>logistic</a:t>
            </a:r>
            <a:r>
              <a:rPr lang="de-DE" sz="2000" dirty="0">
                <a:solidFill>
                  <a:schemeClr val="bg1"/>
                </a:solidFill>
              </a:rPr>
              <a:t>‘</a:t>
            </a:r>
          </a:p>
          <a:p>
            <a:pPr marL="685800" lvl="2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bg1"/>
                </a:solidFill>
              </a:rPr>
              <a:t>solver</a:t>
            </a:r>
            <a:r>
              <a:rPr lang="de-DE" sz="2000" dirty="0">
                <a:solidFill>
                  <a:schemeClr val="bg1"/>
                </a:solidFill>
              </a:rPr>
              <a:t>: </a:t>
            </a:r>
            <a:r>
              <a:rPr lang="en-US" sz="2000" dirty="0">
                <a:solidFill>
                  <a:schemeClr val="bg1"/>
                </a:solidFill>
              </a:rPr>
              <a:t>‘</a:t>
            </a:r>
            <a:r>
              <a:rPr lang="en-US" sz="2000" dirty="0" err="1">
                <a:solidFill>
                  <a:schemeClr val="bg1"/>
                </a:solidFill>
              </a:rPr>
              <a:t>lbfgs</a:t>
            </a:r>
            <a:r>
              <a:rPr lang="en-US" sz="2000" dirty="0">
                <a:solidFill>
                  <a:schemeClr val="bg1"/>
                </a:solidFill>
              </a:rPr>
              <a:t>’ (quasi-Newton optimizer) and ’</a:t>
            </a:r>
            <a:r>
              <a:rPr lang="en-US" sz="2000" dirty="0" err="1">
                <a:solidFill>
                  <a:schemeClr val="bg1"/>
                </a:solidFill>
              </a:rPr>
              <a:t>adam</a:t>
            </a:r>
            <a:r>
              <a:rPr lang="en-US" sz="2000" dirty="0">
                <a:solidFill>
                  <a:schemeClr val="bg1"/>
                </a:solidFill>
              </a:rPr>
              <a:t>’ (based on stochastic gradient descent)</a:t>
            </a:r>
            <a:endParaRPr lang="de-DE" sz="2000" dirty="0">
              <a:solidFill>
                <a:schemeClr val="bg1"/>
              </a:solidFill>
            </a:endParaRPr>
          </a:p>
          <a:p>
            <a:pPr marL="685800" lvl="2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bg1"/>
                </a:solidFill>
              </a:rPr>
              <a:t>alpha</a:t>
            </a:r>
            <a:r>
              <a:rPr lang="de-DE" sz="2000" dirty="0">
                <a:solidFill>
                  <a:schemeClr val="bg1"/>
                </a:solidFill>
              </a:rPr>
              <a:t>: 0.0001 and 0.01</a:t>
            </a:r>
          </a:p>
          <a:p>
            <a:pPr marL="685800" lvl="2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bg1"/>
                </a:solidFill>
              </a:rPr>
              <a:t>learning_rate</a:t>
            </a:r>
            <a:r>
              <a:rPr lang="de-DE" sz="2000" dirty="0">
                <a:solidFill>
                  <a:schemeClr val="bg1"/>
                </a:solidFill>
              </a:rPr>
              <a:t>: ‘</a:t>
            </a:r>
            <a:r>
              <a:rPr lang="de-DE" sz="2000" dirty="0" err="1">
                <a:solidFill>
                  <a:schemeClr val="bg1"/>
                </a:solidFill>
              </a:rPr>
              <a:t>constant</a:t>
            </a:r>
            <a:r>
              <a:rPr lang="de-DE" sz="2000" dirty="0">
                <a:solidFill>
                  <a:schemeClr val="bg1"/>
                </a:solidFill>
              </a:rPr>
              <a:t>‘, ‘</a:t>
            </a:r>
            <a:r>
              <a:rPr lang="en-US" sz="2000" dirty="0" err="1">
                <a:solidFill>
                  <a:schemeClr val="bg1"/>
                </a:solidFill>
              </a:rPr>
              <a:t>invscaling</a:t>
            </a:r>
            <a:r>
              <a:rPr lang="en-US" sz="2000" dirty="0">
                <a:solidFill>
                  <a:schemeClr val="bg1"/>
                </a:solidFill>
              </a:rPr>
              <a:t>’ and ‘adaptive’</a:t>
            </a:r>
            <a:endParaRPr lang="de-DE" sz="2000" dirty="0">
              <a:solidFill>
                <a:schemeClr val="bg1"/>
              </a:solidFill>
            </a:endParaRPr>
          </a:p>
          <a:p>
            <a:pPr marL="685800" lvl="2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bg1"/>
                </a:solidFill>
              </a:rPr>
              <a:t>max_iter</a:t>
            </a:r>
            <a:r>
              <a:rPr lang="de-DE" sz="2000" dirty="0">
                <a:solidFill>
                  <a:schemeClr val="bg1"/>
                </a:solidFill>
              </a:rPr>
              <a:t>: 250, 500 and 750</a:t>
            </a:r>
          </a:p>
          <a:p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4A514CE-13F4-4B53-95E4-7B8163AC2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0285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BC184C5-473C-4A8A-8879-5642E850AABB}"/>
              </a:ext>
            </a:extLst>
          </p:cNvPr>
          <p:cNvSpPr/>
          <p:nvPr/>
        </p:nvSpPr>
        <p:spPr>
          <a:xfrm>
            <a:off x="340572" y="570451"/>
            <a:ext cx="9986276" cy="864066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700" dirty="0">
                <a:solidFill>
                  <a:schemeClr val="bg1"/>
                </a:solidFill>
              </a:rPr>
              <a:t>Model </a:t>
            </a:r>
            <a:r>
              <a:rPr lang="de-DE" sz="4700" dirty="0" err="1">
                <a:solidFill>
                  <a:schemeClr val="bg1"/>
                </a:solidFill>
              </a:rPr>
              <a:t>Selection</a:t>
            </a:r>
            <a:r>
              <a:rPr lang="de-DE" sz="4700" dirty="0">
                <a:solidFill>
                  <a:schemeClr val="bg1"/>
                </a:solidFill>
              </a:rPr>
              <a:t>: Multi-Layer-</a:t>
            </a:r>
            <a:r>
              <a:rPr lang="de-DE" sz="4700" dirty="0" err="1">
                <a:solidFill>
                  <a:schemeClr val="bg1"/>
                </a:solidFill>
              </a:rPr>
              <a:t>Percepton</a:t>
            </a:r>
            <a:r>
              <a:rPr lang="de-DE" sz="4700" dirty="0">
                <a:solidFill>
                  <a:schemeClr val="bg1"/>
                </a:solidFill>
              </a:rPr>
              <a:t> (MLP) 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EC3CF4A-1128-4433-99C2-C2FD908A9C8C}"/>
              </a:ext>
            </a:extLst>
          </p:cNvPr>
          <p:cNvSpPr/>
          <p:nvPr/>
        </p:nvSpPr>
        <p:spPr>
          <a:xfrm>
            <a:off x="340571" y="1690688"/>
            <a:ext cx="11430803" cy="497856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cross-validated grid-search over this parameter grid (with </a:t>
            </a:r>
            <a:r>
              <a:rPr lang="en-US" dirty="0" err="1">
                <a:solidFill>
                  <a:schemeClr val="bg1"/>
                </a:solidFill>
              </a:rPr>
              <a:t>GridSearchCV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 err="1">
                <a:solidFill>
                  <a:schemeClr val="bg1"/>
                </a:solidFill>
              </a:rPr>
              <a:t>Kfold</a:t>
            </a:r>
            <a:r>
              <a:rPr lang="en-US" dirty="0">
                <a:solidFill>
                  <a:schemeClr val="bg1"/>
                </a:solidFill>
              </a:rPr>
              <a:t>) yielded: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7" name="Tabelle 7">
            <a:extLst>
              <a:ext uri="{FF2B5EF4-FFF2-40B4-BE49-F238E27FC236}">
                <a16:creationId xmlns:a16="http://schemas.microsoft.com/office/drawing/2014/main" id="{452FED3E-70E6-483B-92E5-A45920ABC3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0820245"/>
              </p:ext>
            </p:extLst>
          </p:nvPr>
        </p:nvGraphicFramePr>
        <p:xfrm>
          <a:off x="581025" y="2713355"/>
          <a:ext cx="11029949" cy="3779520"/>
        </p:xfrm>
        <a:graphic>
          <a:graphicData uri="http://schemas.openxmlformats.org/drawingml/2006/table">
            <a:tbl>
              <a:tblPr firstRow="1" firstCol="1" bandRow="1">
                <a:tableStyleId>{E8034E78-7F5D-4C2E-B375-FC64B27BC917}</a:tableStyleId>
              </a:tblPr>
              <a:tblGrid>
                <a:gridCol w="906846">
                  <a:extLst>
                    <a:ext uri="{9D8B030D-6E8A-4147-A177-3AD203B41FA5}">
                      <a16:colId xmlns:a16="http://schemas.microsoft.com/office/drawing/2014/main" val="1322115446"/>
                    </a:ext>
                  </a:extLst>
                </a:gridCol>
                <a:gridCol w="906846">
                  <a:extLst>
                    <a:ext uri="{9D8B030D-6E8A-4147-A177-3AD203B41FA5}">
                      <a16:colId xmlns:a16="http://schemas.microsoft.com/office/drawing/2014/main" val="4002351065"/>
                    </a:ext>
                  </a:extLst>
                </a:gridCol>
                <a:gridCol w="1132948">
                  <a:extLst>
                    <a:ext uri="{9D8B030D-6E8A-4147-A177-3AD203B41FA5}">
                      <a16:colId xmlns:a16="http://schemas.microsoft.com/office/drawing/2014/main" val="1787229583"/>
                    </a:ext>
                  </a:extLst>
                </a:gridCol>
                <a:gridCol w="1327330">
                  <a:extLst>
                    <a:ext uri="{9D8B030D-6E8A-4147-A177-3AD203B41FA5}">
                      <a16:colId xmlns:a16="http://schemas.microsoft.com/office/drawing/2014/main" val="2741697927"/>
                    </a:ext>
                  </a:extLst>
                </a:gridCol>
                <a:gridCol w="1694427">
                  <a:extLst>
                    <a:ext uri="{9D8B030D-6E8A-4147-A177-3AD203B41FA5}">
                      <a16:colId xmlns:a16="http://schemas.microsoft.com/office/drawing/2014/main" val="583169137"/>
                    </a:ext>
                  </a:extLst>
                </a:gridCol>
                <a:gridCol w="1265388">
                  <a:extLst>
                    <a:ext uri="{9D8B030D-6E8A-4147-A177-3AD203B41FA5}">
                      <a16:colId xmlns:a16="http://schemas.microsoft.com/office/drawing/2014/main" val="1498763533"/>
                    </a:ext>
                  </a:extLst>
                </a:gridCol>
                <a:gridCol w="1265388">
                  <a:extLst>
                    <a:ext uri="{9D8B030D-6E8A-4147-A177-3AD203B41FA5}">
                      <a16:colId xmlns:a16="http://schemas.microsoft.com/office/drawing/2014/main" val="4043951834"/>
                    </a:ext>
                  </a:extLst>
                </a:gridCol>
                <a:gridCol w="1265388">
                  <a:extLst>
                    <a:ext uri="{9D8B030D-6E8A-4147-A177-3AD203B41FA5}">
                      <a16:colId xmlns:a16="http://schemas.microsoft.com/office/drawing/2014/main" val="138020765"/>
                    </a:ext>
                  </a:extLst>
                </a:gridCol>
                <a:gridCol w="1265388">
                  <a:extLst>
                    <a:ext uri="{9D8B030D-6E8A-4147-A177-3AD203B41FA5}">
                      <a16:colId xmlns:a16="http://schemas.microsoft.com/office/drawing/2014/main" val="579420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Scaler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Hidden_layer_size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Activation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Solver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Alpha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Learning_rate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Max_iter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Score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99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All features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(100,50)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Logistic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adam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0.0001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Adaptive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250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533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All except chords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857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Chroma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13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Spec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797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Zero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007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Mfcc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229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Chords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964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272042"/>
                  </a:ext>
                </a:extLst>
              </a:tr>
            </a:tbl>
          </a:graphicData>
        </a:graphic>
      </p:graphicFrame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BEFE5FF-42B4-47D4-AEBB-6B8E2EFBA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7173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807EFC-6B89-48C8-97B3-CF35F5F7D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792C6992-1467-435B-8423-41AE9DA69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Inhaltsplatzhalter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91691AD-5154-4D8D-978B-31CE97248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682" y="1117378"/>
            <a:ext cx="9547111" cy="4788472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1D5AD22-FEDA-4F06-AE46-881F1968A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969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E148009-8E3A-41D5-A35D-26E82E02CE99}"/>
              </a:ext>
            </a:extLst>
          </p:cNvPr>
          <p:cNvSpPr/>
          <p:nvPr/>
        </p:nvSpPr>
        <p:spPr>
          <a:xfrm>
            <a:off x="420624" y="595249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Goals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560F7FA-5D78-460C-B63B-DFD8757ADC1D}"/>
              </a:ext>
            </a:extLst>
          </p:cNvPr>
          <p:cNvSpPr/>
          <p:nvPr/>
        </p:nvSpPr>
        <p:spPr>
          <a:xfrm>
            <a:off x="420624" y="1825625"/>
            <a:ext cx="11198128" cy="4609509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690686"/>
            <a:ext cx="11198127" cy="418089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de-DE" dirty="0" err="1">
                <a:solidFill>
                  <a:schemeClr val="bg1"/>
                </a:solidFill>
              </a:rPr>
              <a:t>Build</a:t>
            </a:r>
            <a:r>
              <a:rPr lang="de-DE" dirty="0">
                <a:solidFill>
                  <a:schemeClr val="bg1"/>
                </a:solidFill>
              </a:rPr>
              <a:t> a high </a:t>
            </a:r>
            <a:r>
              <a:rPr lang="de-DE" dirty="0" err="1">
                <a:solidFill>
                  <a:schemeClr val="bg1"/>
                </a:solidFill>
              </a:rPr>
              <a:t>performance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model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basic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learners</a:t>
            </a:r>
            <a:endParaRPr lang="de-DE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de-DE" dirty="0">
                <a:solidFill>
                  <a:schemeClr val="bg1"/>
                </a:solidFill>
              </a:rPr>
              <a:t>Use a </a:t>
            </a:r>
            <a:r>
              <a:rPr lang="de-DE" dirty="0" err="1">
                <a:solidFill>
                  <a:schemeClr val="bg1"/>
                </a:solidFill>
              </a:rPr>
              <a:t>balanced</a:t>
            </a:r>
            <a:r>
              <a:rPr lang="de-DE" dirty="0">
                <a:solidFill>
                  <a:schemeClr val="bg1"/>
                </a:solidFill>
              </a:rPr>
              <a:t> medium </a:t>
            </a:r>
            <a:r>
              <a:rPr lang="de-DE" dirty="0" err="1">
                <a:solidFill>
                  <a:schemeClr val="bg1"/>
                </a:solidFill>
              </a:rPr>
              <a:t>size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dataset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classify</a:t>
            </a:r>
            <a:r>
              <a:rPr lang="de-DE" dirty="0">
                <a:solidFill>
                  <a:schemeClr val="bg1"/>
                </a:solidFill>
              </a:rPr>
              <a:t> 10 </a:t>
            </a:r>
            <a:r>
              <a:rPr lang="de-DE" dirty="0" err="1">
                <a:solidFill>
                  <a:schemeClr val="bg1"/>
                </a:solidFill>
              </a:rPr>
              <a:t>genres</a:t>
            </a:r>
            <a:endParaRPr lang="de-DE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de-DE" dirty="0" err="1">
                <a:solidFill>
                  <a:schemeClr val="bg1"/>
                </a:solidFill>
              </a:rPr>
              <a:t>Investigate</a:t>
            </a:r>
            <a:r>
              <a:rPr lang="de-DE" dirty="0">
                <a:solidFill>
                  <a:schemeClr val="bg1"/>
                </a:solidFill>
              </a:rPr>
              <a:t> different </a:t>
            </a:r>
            <a:r>
              <a:rPr lang="de-DE" dirty="0" err="1">
                <a:solidFill>
                  <a:schemeClr val="bg1"/>
                </a:solidFill>
              </a:rPr>
              <a:t>classifiers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finding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most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efficient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one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classifying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our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genres</a:t>
            </a:r>
            <a:r>
              <a:rPr lang="de-DE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de-DE" dirty="0">
                <a:solidFill>
                  <a:schemeClr val="bg1"/>
                </a:solidFill>
              </a:rPr>
              <a:t>High </a:t>
            </a:r>
            <a:r>
              <a:rPr lang="de-DE" dirty="0" err="1">
                <a:solidFill>
                  <a:schemeClr val="bg1"/>
                </a:solidFill>
              </a:rPr>
              <a:t>performance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predictions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recording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new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input</a:t>
            </a:r>
            <a:r>
              <a:rPr lang="de-DE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de-DE" dirty="0" err="1">
                <a:solidFill>
                  <a:schemeClr val="bg1"/>
                </a:solidFill>
              </a:rPr>
              <a:t>Build</a:t>
            </a:r>
            <a:r>
              <a:rPr lang="de-DE" dirty="0">
                <a:solidFill>
                  <a:schemeClr val="bg1"/>
                </a:solidFill>
              </a:rPr>
              <a:t> a </a:t>
            </a:r>
            <a:r>
              <a:rPr lang="de-DE" dirty="0" err="1">
                <a:solidFill>
                  <a:schemeClr val="bg1"/>
                </a:solidFill>
              </a:rPr>
              <a:t>model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capable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efficient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predictions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given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new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input</a:t>
            </a:r>
            <a:r>
              <a:rPr lang="de-DE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de-DE" dirty="0">
                <a:solidFill>
                  <a:schemeClr val="bg1"/>
                </a:solidFill>
              </a:rPr>
              <a:t>Overall </a:t>
            </a:r>
            <a:r>
              <a:rPr lang="de-DE" dirty="0" err="1">
                <a:solidFill>
                  <a:schemeClr val="bg1"/>
                </a:solidFill>
              </a:rPr>
              <a:t>decision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by</a:t>
            </a:r>
            <a:r>
              <a:rPr lang="de-DE" dirty="0">
                <a:solidFill>
                  <a:schemeClr val="bg1"/>
                </a:solidFill>
              </a:rPr>
              <a:t> different </a:t>
            </a:r>
            <a:r>
              <a:rPr lang="de-DE" dirty="0" err="1">
                <a:solidFill>
                  <a:schemeClr val="bg1"/>
                </a:solidFill>
              </a:rPr>
              <a:t>ensebmle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learners</a:t>
            </a:r>
            <a:endParaRPr lang="de-DE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de-DE" dirty="0" err="1">
                <a:solidFill>
                  <a:schemeClr val="bg1"/>
                </a:solidFill>
              </a:rPr>
              <a:t>Build</a:t>
            </a:r>
            <a:r>
              <a:rPr lang="de-DE" dirty="0">
                <a:solidFill>
                  <a:schemeClr val="bg1"/>
                </a:solidFill>
              </a:rPr>
              <a:t> a GUI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endParaRPr lang="de-DE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Clr>
                <a:schemeClr val="bg1"/>
              </a:buClr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BAA82CC-56A8-49EF-8E8F-7BDC6BDF4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047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3298BF4-768F-4D20-9041-0FB19D1FE6DE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Evaluation</a:t>
            </a:r>
          </a:p>
        </p:txBody>
      </p:sp>
      <p:pic>
        <p:nvPicPr>
          <p:cNvPr id="7" name="Inhaltsplatzhalter 5" descr="Ein Bild, das Briefpapier, Bleistift enthält.&#10;&#10;Automatisch generierte Beschreibung">
            <a:extLst>
              <a:ext uri="{FF2B5EF4-FFF2-40B4-BE49-F238E27FC236}">
                <a16:creationId xmlns:a16="http://schemas.microsoft.com/office/drawing/2014/main" id="{FE85C57F-481E-4B31-A32C-0E82670D5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61" y="1654418"/>
            <a:ext cx="9869558" cy="4950200"/>
          </a:xfr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1F2DAA4-D14E-4E16-84FC-B03560AF7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390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A9CE116-4EB6-4E35-A3B4-E4969084001E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 err="1">
                <a:solidFill>
                  <a:schemeClr val="bg1"/>
                </a:solidFill>
              </a:rPr>
              <a:t>Confusion</a:t>
            </a:r>
            <a:r>
              <a:rPr lang="de-DE" sz="4200" dirty="0">
                <a:solidFill>
                  <a:schemeClr val="bg1"/>
                </a:solidFill>
              </a:rPr>
              <a:t> Matrices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4609685-54F2-43ED-BA46-6378F1996AF7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8ADE4CF-CDC7-4E8E-9104-36F8E27E59A9}"/>
              </a:ext>
            </a:extLst>
          </p:cNvPr>
          <p:cNvSpPr/>
          <p:nvPr/>
        </p:nvSpPr>
        <p:spPr>
          <a:xfrm>
            <a:off x="531302" y="1922085"/>
            <a:ext cx="10626056" cy="211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ts val="28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Test </a:t>
            </a:r>
          </a:p>
          <a:p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C661D2C-1E63-4C8C-819A-C1033FD70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0567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B9CFF03-9739-458B-A456-77EFDBC07439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Florians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731777B-24BB-4188-AD96-4D489F20C136}"/>
              </a:ext>
            </a:extLst>
          </p:cNvPr>
          <p:cNvSpPr/>
          <p:nvPr/>
        </p:nvSpPr>
        <p:spPr>
          <a:xfrm>
            <a:off x="323794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7130352-AA76-4929-9C6F-25B33E221C9D}"/>
              </a:ext>
            </a:extLst>
          </p:cNvPr>
          <p:cNvSpPr/>
          <p:nvPr/>
        </p:nvSpPr>
        <p:spPr>
          <a:xfrm>
            <a:off x="531302" y="1922085"/>
            <a:ext cx="10626056" cy="211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ts val="28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Test </a:t>
            </a:r>
          </a:p>
          <a:p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151DCD6-C3AC-476F-8560-E30A278B9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87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32C78F0A-3F49-444C-994D-E1C4A7F6C182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Input-Pipeline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8225C44-6346-41B6-B837-C19CBF8F8BCD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Job: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input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costum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data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classified</a:t>
            </a:r>
            <a:r>
              <a:rPr lang="de-DE" dirty="0">
                <a:solidFill>
                  <a:schemeClr val="bg1"/>
                </a:solidFill>
              </a:rPr>
              <a:t>.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arrange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data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accessible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feature- and  </a:t>
            </a:r>
            <a:r>
              <a:rPr lang="de-DE" dirty="0" err="1">
                <a:solidFill>
                  <a:schemeClr val="bg1"/>
                </a:solidFill>
              </a:rPr>
              <a:t>model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boxes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Approach: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team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needs</a:t>
            </a:r>
            <a:r>
              <a:rPr lang="de-DE" dirty="0">
                <a:solidFill>
                  <a:schemeClr val="bg1"/>
                </a:solidFill>
              </a:rPr>
              <a:t> 1-D </a:t>
            </a:r>
            <a:r>
              <a:rPr lang="de-DE" dirty="0" err="1">
                <a:solidFill>
                  <a:schemeClr val="bg1"/>
                </a:solidFill>
              </a:rPr>
              <a:t>numpy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arrays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audio-samples, due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Librosa-specification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therefore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develop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routine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read</a:t>
            </a:r>
            <a:r>
              <a:rPr lang="de-DE" dirty="0">
                <a:solidFill>
                  <a:schemeClr val="bg1"/>
                </a:solidFill>
              </a:rPr>
              <a:t>/</a:t>
            </a:r>
            <a:r>
              <a:rPr lang="de-DE" dirty="0" err="1">
                <a:solidFill>
                  <a:schemeClr val="bg1"/>
                </a:solidFill>
              </a:rPr>
              <a:t>record</a:t>
            </a:r>
            <a:r>
              <a:rPr lang="de-DE" dirty="0">
                <a:solidFill>
                  <a:schemeClr val="bg1"/>
                </a:solidFill>
              </a:rPr>
              <a:t> audio-files and </a:t>
            </a:r>
            <a:r>
              <a:rPr lang="de-DE" dirty="0" err="1">
                <a:solidFill>
                  <a:schemeClr val="bg1"/>
                </a:solidFill>
              </a:rPr>
              <a:t>convert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these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required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numpy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arrays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libraries</a:t>
            </a:r>
            <a:r>
              <a:rPr lang="de-DE" dirty="0">
                <a:solidFill>
                  <a:schemeClr val="bg1"/>
                </a:solidFill>
              </a:rPr>
              <a:t>: </a:t>
            </a:r>
            <a:r>
              <a:rPr lang="de-DE" dirty="0" err="1">
                <a:solidFill>
                  <a:schemeClr val="bg1"/>
                </a:solidFill>
              </a:rPr>
              <a:t>pydub</a:t>
            </a:r>
            <a:r>
              <a:rPr lang="de-DE" dirty="0">
                <a:solidFill>
                  <a:schemeClr val="bg1"/>
                </a:solidFill>
              </a:rPr>
              <a:t> (</a:t>
            </a:r>
            <a:r>
              <a:rPr lang="de-DE" dirty="0" err="1">
                <a:solidFill>
                  <a:schemeClr val="bg1"/>
                </a:solidFill>
              </a:rPr>
              <a:t>requires</a:t>
            </a:r>
            <a:r>
              <a:rPr lang="de-DE" dirty="0">
                <a:solidFill>
                  <a:schemeClr val="bg1"/>
                </a:solidFill>
              </a:rPr>
              <a:t>: FFMPEG), </a:t>
            </a:r>
            <a:r>
              <a:rPr lang="de-DE" dirty="0" err="1">
                <a:solidFill>
                  <a:schemeClr val="bg1"/>
                </a:solidFill>
              </a:rPr>
              <a:t>sounddevice</a:t>
            </a: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de-DE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C50C97C-57C0-46A5-9927-1AC1A706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604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FB06EF54-AA0B-4AB6-B660-DB117D1E1498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Input-Pipeline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4880949" cy="412770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9BEDEB8-C728-4065-82F8-47B1A8F8AE85}"/>
              </a:ext>
            </a:extLst>
          </p:cNvPr>
          <p:cNvSpPr/>
          <p:nvPr/>
        </p:nvSpPr>
        <p:spPr>
          <a:xfrm>
            <a:off x="340572" y="1690688"/>
            <a:ext cx="11750814" cy="483209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D84A131-3B0D-4AC4-8829-25081C6FFB80}"/>
              </a:ext>
            </a:extLst>
          </p:cNvPr>
          <p:cNvSpPr txBox="1"/>
          <p:nvPr/>
        </p:nvSpPr>
        <p:spPr>
          <a:xfrm>
            <a:off x="729575" y="1935804"/>
            <a:ext cx="2918298" cy="5350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  <a:spcBef>
                <a:spcPts val="1000"/>
              </a:spcBef>
            </a:pPr>
            <a:r>
              <a:rPr lang="de-DE" sz="2400" dirty="0">
                <a:solidFill>
                  <a:schemeClr val="bg1"/>
                </a:solidFill>
              </a:rPr>
              <a:t>Read &amp; </a:t>
            </a:r>
            <a:r>
              <a:rPr lang="de-DE" sz="2400" dirty="0" err="1">
                <a:solidFill>
                  <a:schemeClr val="bg1"/>
                </a:solidFill>
              </a:rPr>
              <a:t>Convert</a:t>
            </a:r>
            <a:r>
              <a:rPr lang="de-DE" sz="2400" dirty="0">
                <a:solidFill>
                  <a:schemeClr val="bg1"/>
                </a:solidFill>
              </a:rPr>
              <a:t> Files:</a:t>
            </a: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input</a:t>
            </a:r>
            <a:r>
              <a:rPr lang="de-DE" sz="2400" dirty="0">
                <a:solidFill>
                  <a:schemeClr val="bg1"/>
                </a:solidFill>
              </a:rPr>
              <a:t>: File</a:t>
            </a: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master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function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reads</a:t>
            </a:r>
            <a:r>
              <a:rPr lang="de-DE" sz="2400" dirty="0">
                <a:solidFill>
                  <a:schemeClr val="bg1"/>
                </a:solidFill>
              </a:rPr>
              <a:t> and </a:t>
            </a:r>
            <a:r>
              <a:rPr lang="de-DE" sz="2400" dirty="0" err="1">
                <a:solidFill>
                  <a:schemeClr val="bg1"/>
                </a:solidFill>
              </a:rPr>
              <a:t>delegates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tasks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appropriate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functions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decided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WAV and MP3 </a:t>
            </a: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use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dictionary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make</a:t>
            </a:r>
            <a:r>
              <a:rPr lang="de-DE" sz="2400" dirty="0">
                <a:solidFill>
                  <a:schemeClr val="bg1"/>
                </a:solidFill>
              </a:rPr>
              <a:t> code </a:t>
            </a:r>
            <a:r>
              <a:rPr lang="de-DE" sz="2400" dirty="0" err="1">
                <a:solidFill>
                  <a:schemeClr val="bg1"/>
                </a:solidFill>
              </a:rPr>
              <a:t>easily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extendable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return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r>
              <a:rPr lang="de-DE" sz="2400" dirty="0" err="1">
                <a:solidFill>
                  <a:schemeClr val="bg1"/>
                </a:solidFill>
              </a:rPr>
              <a:t>array</a:t>
            </a:r>
            <a:endParaRPr lang="de-DE" sz="2400" dirty="0">
              <a:solidFill>
                <a:schemeClr val="bg1"/>
              </a:solidFill>
            </a:endParaRPr>
          </a:p>
          <a:p>
            <a:endParaRPr lang="de-DE" sz="2000" dirty="0"/>
          </a:p>
        </p:txBody>
      </p:sp>
      <p:pic>
        <p:nvPicPr>
          <p:cNvPr id="10" name="Grafik 9" descr="Ein Bild, das Bildschirm, Tisch, computer, Raum enthält.&#10;&#10;Automatisch generierte Beschreibung">
            <a:extLst>
              <a:ext uri="{FF2B5EF4-FFF2-40B4-BE49-F238E27FC236}">
                <a16:creationId xmlns:a16="http://schemas.microsoft.com/office/drawing/2014/main" id="{B19375FC-D77D-47BB-A9FA-ADCE11B4B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617" y="2270166"/>
            <a:ext cx="8167769" cy="3446844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031842C-4116-4D32-BF2B-79351FC90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720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537E55C-CDBF-4587-AB7B-B3AE78CF554A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Input-Pipeline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A58FA4A-CA66-4A31-9A07-DF67E02903BD}"/>
              </a:ext>
            </a:extLst>
          </p:cNvPr>
          <p:cNvSpPr/>
          <p:nvPr/>
        </p:nvSpPr>
        <p:spPr>
          <a:xfrm>
            <a:off x="340571" y="1595979"/>
            <a:ext cx="11722797" cy="4804821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 descr="Ein Bild, das Bildschirm, Tisch, Telefon enthält.&#10;&#10;Automatisch generierte Beschreibung">
            <a:extLst>
              <a:ext uri="{FF2B5EF4-FFF2-40B4-BE49-F238E27FC236}">
                <a16:creationId xmlns:a16="http://schemas.microsoft.com/office/drawing/2014/main" id="{1F7613AC-72E0-4EA3-BB35-8EA368764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876" y="1690689"/>
            <a:ext cx="6991183" cy="392217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A075930-2132-43FD-ABCF-858113DDC37C}"/>
              </a:ext>
            </a:extLst>
          </p:cNvPr>
          <p:cNvSpPr txBox="1"/>
          <p:nvPr/>
        </p:nvSpPr>
        <p:spPr>
          <a:xfrm>
            <a:off x="781174" y="1780161"/>
            <a:ext cx="3852153" cy="5304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  <a:spcBef>
                <a:spcPts val="1000"/>
              </a:spcBef>
            </a:pPr>
            <a:r>
              <a:rPr lang="de-DE" sz="2400" dirty="0" err="1">
                <a:solidFill>
                  <a:schemeClr val="bg1"/>
                </a:solidFill>
              </a:rPr>
              <a:t>Convert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file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array</a:t>
            </a:r>
            <a:r>
              <a:rPr lang="de-DE" sz="2400" dirty="0">
                <a:solidFill>
                  <a:schemeClr val="bg1"/>
                </a:solidFill>
              </a:rPr>
              <a:t>:</a:t>
            </a: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input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r>
              <a:rPr lang="de-DE" sz="2400" dirty="0" err="1">
                <a:solidFill>
                  <a:schemeClr val="bg1"/>
                </a:solidFill>
              </a:rPr>
              <a:t>file</a:t>
            </a:r>
            <a:endParaRPr lang="de-DE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only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take</a:t>
            </a:r>
            <a:r>
              <a:rPr lang="de-DE" sz="2400" dirty="0">
                <a:solidFill>
                  <a:schemeClr val="bg1"/>
                </a:solidFill>
              </a:rPr>
              <a:t> 30 </a:t>
            </a:r>
            <a:r>
              <a:rPr lang="de-DE" sz="2400" dirty="0" err="1">
                <a:solidFill>
                  <a:schemeClr val="bg1"/>
                </a:solidFill>
              </a:rPr>
              <a:t>seconds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audio</a:t>
            </a:r>
            <a:r>
              <a:rPr lang="de-DE" sz="2400" dirty="0">
                <a:solidFill>
                  <a:schemeClr val="bg1"/>
                </a:solidFill>
              </a:rPr>
              <a:t> , </a:t>
            </a:r>
            <a:r>
              <a:rPr lang="de-DE" sz="2400" dirty="0" err="1">
                <a:solidFill>
                  <a:schemeClr val="bg1"/>
                </a:solidFill>
              </a:rPr>
              <a:t>needed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classifyer</a:t>
            </a:r>
            <a:endParaRPr lang="de-DE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each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channel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has</a:t>
            </a:r>
            <a:r>
              <a:rPr lang="de-DE" sz="2400" dirty="0">
                <a:solidFill>
                  <a:schemeClr val="bg1"/>
                </a:solidFill>
              </a:rPr>
              <a:t> an </a:t>
            </a:r>
            <a:r>
              <a:rPr lang="de-DE" sz="2400" dirty="0" err="1">
                <a:solidFill>
                  <a:schemeClr val="bg1"/>
                </a:solidFill>
              </a:rPr>
              <a:t>independent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audio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signal</a:t>
            </a:r>
            <a:r>
              <a:rPr lang="de-DE" sz="2400" dirty="0">
                <a:solidFill>
                  <a:schemeClr val="bg1"/>
                </a:solidFill>
              </a:rPr>
              <a:t>, so </a:t>
            </a:r>
            <a:r>
              <a:rPr lang="de-DE" sz="2400" dirty="0" err="1">
                <a:solidFill>
                  <a:schemeClr val="bg1"/>
                </a:solidFill>
              </a:rPr>
              <a:t>taking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one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channel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samples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should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suffice</a:t>
            </a:r>
            <a:endParaRPr lang="de-DE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return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r>
              <a:rPr lang="de-DE" sz="2400" dirty="0" err="1">
                <a:solidFill>
                  <a:schemeClr val="bg1"/>
                </a:solidFill>
              </a:rPr>
              <a:t>array</a:t>
            </a:r>
            <a:endParaRPr lang="de-DE" sz="2400" dirty="0">
              <a:solidFill>
                <a:schemeClr val="bg1"/>
              </a:solidFill>
            </a:endParaRPr>
          </a:p>
          <a:p>
            <a:endParaRPr lang="de-DE" sz="2400" dirty="0"/>
          </a:p>
          <a:p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75E922F-1AE7-4B77-9688-053657E35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910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15C6FA5-40D2-49AE-9ABA-2EE4190C69AC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Input-Pipeline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C780C09-75F5-4DA6-B52A-DD172D4DD079}"/>
              </a:ext>
            </a:extLst>
          </p:cNvPr>
          <p:cNvSpPr/>
          <p:nvPr/>
        </p:nvSpPr>
        <p:spPr>
          <a:xfrm>
            <a:off x="340571" y="1690688"/>
            <a:ext cx="11789909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 descr="Ein Bild, das Bildschirm, Tisch, sitzend, computer enthält.&#10;&#10;Automatisch generierte Beschreibung">
            <a:extLst>
              <a:ext uri="{FF2B5EF4-FFF2-40B4-BE49-F238E27FC236}">
                <a16:creationId xmlns:a16="http://schemas.microsoft.com/office/drawing/2014/main" id="{C45E9143-61B3-4584-8A9E-D5005DC44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69" y="2101174"/>
            <a:ext cx="7149303" cy="326849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1019335-6B1B-4938-802B-9046284DECE2}"/>
              </a:ext>
            </a:extLst>
          </p:cNvPr>
          <p:cNvSpPr txBox="1"/>
          <p:nvPr/>
        </p:nvSpPr>
        <p:spPr>
          <a:xfrm>
            <a:off x="632298" y="2002783"/>
            <a:ext cx="3891064" cy="3479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  <a:spcBef>
                <a:spcPts val="1000"/>
              </a:spcBef>
            </a:pPr>
            <a:r>
              <a:rPr lang="de-DE" sz="2400" dirty="0" err="1">
                <a:solidFill>
                  <a:schemeClr val="bg1"/>
                </a:solidFill>
              </a:rPr>
              <a:t>Record</a:t>
            </a:r>
            <a:r>
              <a:rPr lang="de-DE" sz="2400" dirty="0">
                <a:solidFill>
                  <a:schemeClr val="bg1"/>
                </a:solidFill>
              </a:rPr>
              <a:t>:</a:t>
            </a:r>
          </a:p>
          <a:p>
            <a:pPr marL="457200" indent="-4572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record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30 </a:t>
            </a:r>
            <a:r>
              <a:rPr lang="de-DE" sz="2400" dirty="0" err="1">
                <a:solidFill>
                  <a:schemeClr val="bg1"/>
                </a:solidFill>
              </a:rPr>
              <a:t>seconds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WAV</a:t>
            </a:r>
          </a:p>
          <a:p>
            <a:pPr marL="457200" indent="-4572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technical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part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outsourced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Sounddevice</a:t>
            </a:r>
            <a:endParaRPr lang="de-DE" sz="2400" dirty="0">
              <a:solidFill>
                <a:schemeClr val="bg1"/>
              </a:solidFill>
            </a:endParaRPr>
          </a:p>
          <a:p>
            <a:pPr marL="457200" indent="-4572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convert</a:t>
            </a:r>
            <a:r>
              <a:rPr lang="de-DE" sz="2400" dirty="0">
                <a:solidFill>
                  <a:schemeClr val="bg1"/>
                </a:solidFill>
              </a:rPr>
              <a:t> WAV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array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samples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</a:p>
          <a:p>
            <a:pPr marL="457200" indent="-4572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return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r>
              <a:rPr lang="de-DE" sz="2400" dirty="0" err="1">
                <a:solidFill>
                  <a:schemeClr val="bg1"/>
                </a:solidFill>
              </a:rPr>
              <a:t>array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2C4E19E-5166-4A46-A2F8-B21394526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038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9C4CDA14-26F5-45FD-A446-721A5D7608CE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200" dirty="0">
                <a:solidFill>
                  <a:schemeClr val="bg1"/>
                </a:solidFill>
              </a:rPr>
              <a:t>Outlook</a:t>
            </a:r>
            <a:r>
              <a:rPr lang="de-DE" dirty="0"/>
              <a:t>: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563CEEF-FAFA-4469-88B8-557B16B0B7A8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Possible </a:t>
            </a:r>
            <a:r>
              <a:rPr lang="de-DE" dirty="0" err="1">
                <a:solidFill>
                  <a:schemeClr val="bg1"/>
                </a:solidFill>
              </a:rPr>
              <a:t>next</a:t>
            </a:r>
            <a:r>
              <a:rPr lang="de-DE" dirty="0">
                <a:solidFill>
                  <a:schemeClr val="bg1"/>
                </a:solidFill>
              </a:rPr>
              <a:t>/</a:t>
            </a:r>
            <a:r>
              <a:rPr lang="de-DE" dirty="0" err="1">
                <a:solidFill>
                  <a:schemeClr val="bg1"/>
                </a:solidFill>
              </a:rPr>
              <a:t>further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steps</a:t>
            </a:r>
            <a:r>
              <a:rPr lang="de-DE" dirty="0">
                <a:solidFill>
                  <a:schemeClr val="bg1"/>
                </a:solidFill>
              </a:rPr>
              <a:t>:</a:t>
            </a:r>
          </a:p>
          <a:p>
            <a:pPr lvl="1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Feature </a:t>
            </a:r>
            <a:r>
              <a:rPr lang="de-DE" sz="2400" dirty="0" err="1">
                <a:solidFill>
                  <a:schemeClr val="bg1"/>
                </a:solidFill>
              </a:rPr>
              <a:t>based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r>
              <a:rPr lang="de-DE" sz="2400" dirty="0" err="1">
                <a:solidFill>
                  <a:schemeClr val="bg1"/>
                </a:solidFill>
              </a:rPr>
              <a:t>extract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more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features</a:t>
            </a:r>
            <a:r>
              <a:rPr lang="de-DE" sz="2400" dirty="0">
                <a:solidFill>
                  <a:schemeClr val="bg1"/>
                </a:solidFill>
              </a:rPr>
              <a:t> (</a:t>
            </a:r>
            <a:r>
              <a:rPr lang="de-DE" sz="2400" dirty="0" err="1">
                <a:solidFill>
                  <a:schemeClr val="bg1"/>
                </a:solidFill>
              </a:rPr>
              <a:t>eg</a:t>
            </a:r>
            <a:r>
              <a:rPr lang="de-DE" sz="2400" dirty="0">
                <a:solidFill>
                  <a:schemeClr val="bg1"/>
                </a:solidFill>
              </a:rPr>
              <a:t>. </a:t>
            </a:r>
            <a:r>
              <a:rPr lang="de-DE" sz="2400" dirty="0" err="1">
                <a:solidFill>
                  <a:schemeClr val="bg1"/>
                </a:solidFill>
              </a:rPr>
              <a:t>spectral-rollof</a:t>
            </a:r>
            <a:r>
              <a:rPr lang="de-DE" sz="2400" dirty="0">
                <a:solidFill>
                  <a:schemeClr val="bg1"/>
                </a:solidFill>
              </a:rPr>
              <a:t>), </a:t>
            </a:r>
            <a:r>
              <a:rPr lang="de-DE" sz="2400" dirty="0" err="1">
                <a:solidFill>
                  <a:schemeClr val="bg1"/>
                </a:solidFill>
              </a:rPr>
              <a:t>compare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standard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deviation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with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variance</a:t>
            </a:r>
            <a:endParaRPr lang="de-DE" sz="2400" dirty="0">
              <a:solidFill>
                <a:schemeClr val="bg1"/>
              </a:solidFill>
            </a:endParaRPr>
          </a:p>
          <a:p>
            <a:pPr lvl="1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Data </a:t>
            </a:r>
            <a:r>
              <a:rPr lang="de-DE" sz="2400" dirty="0" err="1">
                <a:solidFill>
                  <a:schemeClr val="bg1"/>
                </a:solidFill>
              </a:rPr>
              <a:t>based</a:t>
            </a:r>
            <a:r>
              <a:rPr lang="de-DE" sz="2400" dirty="0">
                <a:solidFill>
                  <a:schemeClr val="bg1"/>
                </a:solidFill>
              </a:rPr>
              <a:t>: Use 1million </a:t>
            </a:r>
            <a:r>
              <a:rPr lang="de-DE" sz="2400" dirty="0" err="1">
                <a:solidFill>
                  <a:schemeClr val="bg1"/>
                </a:solidFill>
              </a:rPr>
              <a:t>songs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data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set</a:t>
            </a:r>
            <a:endParaRPr lang="de-DE" sz="2400" dirty="0">
              <a:solidFill>
                <a:schemeClr val="bg1"/>
              </a:solidFill>
            </a:endParaRPr>
          </a:p>
          <a:p>
            <a:pPr lvl="1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Model </a:t>
            </a:r>
            <a:r>
              <a:rPr lang="de-DE" sz="2400" dirty="0" err="1">
                <a:solidFill>
                  <a:schemeClr val="bg1"/>
                </a:solidFill>
              </a:rPr>
              <a:t>based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r>
              <a:rPr lang="de-DE" sz="2400" dirty="0" err="1">
                <a:solidFill>
                  <a:schemeClr val="bg1"/>
                </a:solidFill>
              </a:rPr>
              <a:t>scale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with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sklearn.Normalizer</a:t>
            </a:r>
            <a:r>
              <a:rPr lang="de-DE" sz="2400" dirty="0">
                <a:solidFill>
                  <a:schemeClr val="bg1"/>
                </a:solidFill>
              </a:rPr>
              <a:t>, </a:t>
            </a:r>
            <a:r>
              <a:rPr lang="en-US" sz="2400" dirty="0">
                <a:solidFill>
                  <a:schemeClr val="bg1"/>
                </a:solidFill>
              </a:rPr>
              <a:t>cross-validated grid-search for all Classifiers</a:t>
            </a:r>
          </a:p>
          <a:p>
            <a:pPr lvl="1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Train a Neural Network with only the images of the Spectrograms</a:t>
            </a:r>
          </a:p>
          <a:p>
            <a:pPr lvl="1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Evaluate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effects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different </a:t>
            </a:r>
            <a:r>
              <a:rPr lang="de-DE" sz="2400" dirty="0" err="1">
                <a:solidFill>
                  <a:schemeClr val="bg1"/>
                </a:solidFill>
              </a:rPr>
              <a:t>input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formats</a:t>
            </a:r>
            <a:endParaRPr lang="de-DE" sz="2400" dirty="0">
              <a:solidFill>
                <a:schemeClr val="bg1"/>
              </a:solidFill>
            </a:endParaRPr>
          </a:p>
          <a:p>
            <a:pPr lvl="1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GUI?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51E7360-40D3-409E-9EAE-CD792A081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97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E8CA62D-2111-4AC0-A914-1CD72FF751F9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References 1/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57E9E09-1CE0-4C25-BE59-EF957AF9F0EE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https://www.kaggle.com/andradaolteanu/gtzan-dataset-music-genre-classification/data</a:t>
            </a:r>
            <a:r>
              <a:rPr lang="de-DE" sz="1800" dirty="0">
                <a:solidFill>
                  <a:schemeClr val="bg1"/>
                </a:solidFill>
              </a:rPr>
              <a:t> ; </a:t>
            </a:r>
            <a:r>
              <a:rPr lang="de-DE" sz="1800" dirty="0" err="1">
                <a:solidFill>
                  <a:schemeClr val="bg1"/>
                </a:solidFill>
              </a:rPr>
              <a:t>free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available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dataset</a:t>
            </a:r>
            <a:endParaRPr lang="en-US" sz="1800" dirty="0">
              <a:solidFill>
                <a:schemeClr val="bg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https://towardsdatascience.com/music-genre-classification-with-python-c714d032f0d8</a:t>
            </a:r>
            <a:endParaRPr lang="en-US" sz="1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chemeClr val="bg1"/>
                </a:solidFill>
                <a:effectLst/>
                <a:latin typeface="Roboto"/>
              </a:rPr>
              <a:t>Valerio </a:t>
            </a:r>
            <a:r>
              <a:rPr lang="en-GB" sz="1800" b="0" i="0" dirty="0" err="1">
                <a:solidFill>
                  <a:schemeClr val="bg1"/>
                </a:solidFill>
                <a:effectLst/>
                <a:latin typeface="Roboto"/>
              </a:rPr>
              <a:t>Velardo</a:t>
            </a:r>
            <a:r>
              <a:rPr lang="en-GB" sz="1800" b="0" i="0" dirty="0">
                <a:solidFill>
                  <a:schemeClr val="bg1"/>
                </a:solidFill>
                <a:effectLst/>
                <a:latin typeface="Roboto"/>
              </a:rPr>
              <a:t> - The Sound of AI (YouTube Channel)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https://towardsdatascience.com/musical-genre-classification-with-convolutional-neural-networks-ff04f9601a74</a:t>
            </a:r>
            <a:endParaRPr lang="en-US" sz="1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chemeClr val="bg1"/>
                </a:solidFill>
              </a:rPr>
              <a:t>MSc</a:t>
            </a:r>
            <a:r>
              <a:rPr lang="de-DE" sz="1800" dirty="0">
                <a:solidFill>
                  <a:schemeClr val="bg1"/>
                </a:solidFill>
              </a:rPr>
              <a:t> Computer Science, University </a:t>
            </a:r>
            <a:r>
              <a:rPr lang="de-DE" sz="1800" dirty="0" err="1">
                <a:solidFill>
                  <a:schemeClr val="bg1"/>
                </a:solidFill>
              </a:rPr>
              <a:t>of</a:t>
            </a:r>
            <a:r>
              <a:rPr lang="de-DE" sz="1800" dirty="0">
                <a:solidFill>
                  <a:schemeClr val="bg1"/>
                </a:solidFill>
              </a:rPr>
              <a:t> Birmingham,‘‘</a:t>
            </a:r>
            <a:r>
              <a:rPr lang="de-DE" sz="1800" dirty="0" err="1">
                <a:solidFill>
                  <a:schemeClr val="bg1"/>
                </a:solidFill>
              </a:rPr>
              <a:t>Machine</a:t>
            </a:r>
            <a:r>
              <a:rPr lang="de-DE" sz="1800" dirty="0">
                <a:solidFill>
                  <a:schemeClr val="bg1"/>
                </a:solidFill>
              </a:rPr>
              <a:t> Learning </a:t>
            </a:r>
            <a:r>
              <a:rPr lang="de-DE" sz="1800" dirty="0" err="1">
                <a:solidFill>
                  <a:schemeClr val="bg1"/>
                </a:solidFill>
              </a:rPr>
              <a:t>for</a:t>
            </a:r>
            <a:r>
              <a:rPr lang="de-DE" sz="1800" dirty="0">
                <a:solidFill>
                  <a:schemeClr val="bg1"/>
                </a:solidFill>
              </a:rPr>
              <a:t> Music Genre Classification‘‘, </a:t>
            </a:r>
            <a:r>
              <a:rPr lang="de-DE" sz="1800" dirty="0" err="1">
                <a:solidFill>
                  <a:schemeClr val="bg1"/>
                </a:solidFill>
              </a:rPr>
              <a:t>Author</a:t>
            </a:r>
            <a:r>
              <a:rPr lang="de-DE" sz="1800" dirty="0">
                <a:solidFill>
                  <a:schemeClr val="bg1"/>
                </a:solidFill>
              </a:rPr>
              <a:t>: Bryn </a:t>
            </a:r>
            <a:r>
              <a:rPr lang="de-DE" sz="1800" dirty="0" err="1">
                <a:solidFill>
                  <a:schemeClr val="bg1"/>
                </a:solidFill>
              </a:rPr>
              <a:t>Lansdown</a:t>
            </a:r>
            <a:r>
              <a:rPr lang="de-DE" sz="1800" dirty="0">
                <a:solidFill>
                  <a:schemeClr val="bg1"/>
                </a:solidFill>
              </a:rPr>
              <a:t>, Supervisor: Dr. Shan He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https://www.youtube.com/watch?v=t0mNFAFdz_Q&amp;t=267s</a:t>
            </a:r>
            <a:r>
              <a:rPr lang="de-DE" sz="1800" dirty="0">
                <a:solidFill>
                  <a:schemeClr val="bg1"/>
                </a:solidFill>
              </a:rPr>
              <a:t> Caio </a:t>
            </a:r>
            <a:r>
              <a:rPr lang="de-DE" sz="1800" dirty="0" err="1">
                <a:solidFill>
                  <a:schemeClr val="bg1"/>
                </a:solidFill>
              </a:rPr>
              <a:t>Miyashiro</a:t>
            </a:r>
            <a:r>
              <a:rPr lang="de-DE" sz="1800" dirty="0">
                <a:solidFill>
                  <a:schemeClr val="bg1"/>
                </a:solidFill>
              </a:rPr>
              <a:t> at </a:t>
            </a:r>
            <a:r>
              <a:rPr lang="de-DE" sz="1800" dirty="0" err="1">
                <a:solidFill>
                  <a:schemeClr val="bg1"/>
                </a:solidFill>
              </a:rPr>
              <a:t>Pydata</a:t>
            </a:r>
            <a:r>
              <a:rPr lang="de-DE" sz="1800" dirty="0">
                <a:solidFill>
                  <a:schemeClr val="bg1"/>
                </a:solidFill>
              </a:rPr>
              <a:t> Berlin 2019 </a:t>
            </a:r>
            <a:r>
              <a:rPr lang="de-DE" sz="1800" dirty="0" err="1">
                <a:solidFill>
                  <a:schemeClr val="bg1"/>
                </a:solidFill>
              </a:rPr>
              <a:t>about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Chord</a:t>
            </a:r>
            <a:r>
              <a:rPr lang="de-DE" sz="1800" dirty="0">
                <a:solidFill>
                  <a:schemeClr val="bg1"/>
                </a:solidFill>
              </a:rPr>
              <a:t> Recognition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bg1"/>
                </a:solidFill>
              </a:rPr>
              <a:t>Cheng, </a:t>
            </a:r>
            <a:r>
              <a:rPr lang="de-DE" sz="1800" dirty="0" err="1">
                <a:solidFill>
                  <a:schemeClr val="bg1"/>
                </a:solidFill>
              </a:rPr>
              <a:t>Heng-Tze</a:t>
            </a:r>
            <a:r>
              <a:rPr lang="de-DE" sz="1800" dirty="0">
                <a:solidFill>
                  <a:schemeClr val="bg1"/>
                </a:solidFill>
              </a:rPr>
              <a:t> &amp; Yang, </a:t>
            </a:r>
            <a:r>
              <a:rPr lang="de-DE" sz="1800" dirty="0" err="1">
                <a:solidFill>
                  <a:schemeClr val="bg1"/>
                </a:solidFill>
              </a:rPr>
              <a:t>yi-hsuan</a:t>
            </a:r>
            <a:r>
              <a:rPr lang="de-DE" sz="1800" dirty="0">
                <a:solidFill>
                  <a:schemeClr val="bg1"/>
                </a:solidFill>
              </a:rPr>
              <a:t> &amp; Lin, </a:t>
            </a:r>
            <a:r>
              <a:rPr lang="de-DE" sz="1800" dirty="0" err="1">
                <a:solidFill>
                  <a:schemeClr val="bg1"/>
                </a:solidFill>
              </a:rPr>
              <a:t>Yu</a:t>
            </a:r>
            <a:r>
              <a:rPr lang="de-DE" sz="1800" dirty="0">
                <a:solidFill>
                  <a:schemeClr val="bg1"/>
                </a:solidFill>
              </a:rPr>
              <a:t>-Ching &amp; Liao, I-Bin &amp; Chen, Homer. (2008). </a:t>
            </a:r>
            <a:r>
              <a:rPr lang="de-DE" sz="1800" dirty="0" err="1">
                <a:solidFill>
                  <a:schemeClr val="bg1"/>
                </a:solidFill>
              </a:rPr>
              <a:t>Automatic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chord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recognition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for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music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classification</a:t>
            </a:r>
            <a:r>
              <a:rPr lang="de-DE" sz="1800" dirty="0">
                <a:solidFill>
                  <a:schemeClr val="bg1"/>
                </a:solidFill>
              </a:rPr>
              <a:t> and </a:t>
            </a:r>
            <a:r>
              <a:rPr lang="de-DE" sz="1800" dirty="0" err="1">
                <a:solidFill>
                  <a:schemeClr val="bg1"/>
                </a:solidFill>
              </a:rPr>
              <a:t>retrieval</a:t>
            </a:r>
            <a:r>
              <a:rPr lang="de-DE" sz="1800" dirty="0">
                <a:solidFill>
                  <a:schemeClr val="bg1"/>
                </a:solidFill>
              </a:rPr>
              <a:t>. 1505 - 1508. 10.1109/ICME.2008.4607732. 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de-DE" sz="1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de-DE" sz="1800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B678858-CD3B-459F-9121-8C8F3B7DD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4931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E8CA62D-2111-4AC0-A914-1CD72FF751F9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References 2/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57E9E09-1CE0-4C25-BE59-EF957AF9F0EE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chemeClr val="bg1"/>
                </a:solidFill>
              </a:rPr>
              <a:t>Mellina</a:t>
            </a:r>
            <a:r>
              <a:rPr lang="de-DE" sz="1800" dirty="0">
                <a:solidFill>
                  <a:schemeClr val="bg1"/>
                </a:solidFill>
              </a:rPr>
              <a:t>, Alessio &amp; </a:t>
            </a:r>
            <a:r>
              <a:rPr lang="de-DE" sz="1800" dirty="0" err="1">
                <a:solidFill>
                  <a:schemeClr val="bg1"/>
                </a:solidFill>
              </a:rPr>
              <a:t>Sentinelli</a:t>
            </a:r>
            <a:r>
              <a:rPr lang="de-DE" sz="1800" dirty="0">
                <a:solidFill>
                  <a:schemeClr val="bg1"/>
                </a:solidFill>
              </a:rPr>
              <a:t>, Alexandro &amp; </a:t>
            </a:r>
            <a:r>
              <a:rPr lang="de-DE" sz="1800" dirty="0" err="1">
                <a:solidFill>
                  <a:schemeClr val="bg1"/>
                </a:solidFill>
              </a:rPr>
              <a:t>Marfia</a:t>
            </a:r>
            <a:r>
              <a:rPr lang="de-DE" sz="1800" dirty="0">
                <a:solidFill>
                  <a:schemeClr val="bg1"/>
                </a:solidFill>
              </a:rPr>
              <a:t>, Gustavo &amp; </a:t>
            </a:r>
            <a:r>
              <a:rPr lang="de-DE" sz="1800" dirty="0" err="1">
                <a:solidFill>
                  <a:schemeClr val="bg1"/>
                </a:solidFill>
              </a:rPr>
              <a:t>Roccetti</a:t>
            </a:r>
            <a:r>
              <a:rPr lang="de-DE" sz="1800" dirty="0">
                <a:solidFill>
                  <a:schemeClr val="bg1"/>
                </a:solidFill>
              </a:rPr>
              <a:t>, Marco. (2012). AREEB: </a:t>
            </a:r>
            <a:r>
              <a:rPr lang="de-DE" sz="1800" dirty="0" err="1">
                <a:solidFill>
                  <a:schemeClr val="bg1"/>
                </a:solidFill>
              </a:rPr>
              <a:t>Automatic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REfrain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extraction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for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ThumBnail</a:t>
            </a:r>
            <a:r>
              <a:rPr lang="de-DE" sz="1800" dirty="0">
                <a:solidFill>
                  <a:schemeClr val="bg1"/>
                </a:solidFill>
              </a:rPr>
              <a:t>. 2012 IEEE Consumer Communications and Networking Conference, CCNC'2012. 10.1109/CCNC.2012.6181003. 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https://musicinformationretrieval.com/stft.html</a:t>
            </a:r>
            <a:endParaRPr lang="de-DE" sz="1800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B678858-CD3B-459F-9121-8C8F3B7DD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93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726AA22-8A51-4FEC-8FFD-6A6C36434982}"/>
              </a:ext>
            </a:extLst>
          </p:cNvPr>
          <p:cNvSpPr/>
          <p:nvPr/>
        </p:nvSpPr>
        <p:spPr>
          <a:xfrm>
            <a:off x="420625" y="674945"/>
            <a:ext cx="6869408" cy="70592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5065776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Music Genres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4AB5AC1-58E5-4127-AB4C-1D677167127C}"/>
              </a:ext>
            </a:extLst>
          </p:cNvPr>
          <p:cNvSpPr/>
          <p:nvPr/>
        </p:nvSpPr>
        <p:spPr>
          <a:xfrm>
            <a:off x="1808645" y="2265028"/>
            <a:ext cx="8442703" cy="3036814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0724" y="2578893"/>
            <a:ext cx="2309875" cy="2530492"/>
          </a:xfrm>
        </p:spPr>
        <p:txBody>
          <a:bodyPr>
            <a:no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Blues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Classical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Country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Disco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Hip Hop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CD35D4EB-CDCD-4162-B47B-553B950479A7}"/>
              </a:ext>
            </a:extLst>
          </p:cNvPr>
          <p:cNvSpPr txBox="1">
            <a:spLocks/>
          </p:cNvSpPr>
          <p:nvPr/>
        </p:nvSpPr>
        <p:spPr>
          <a:xfrm>
            <a:off x="7391402" y="2590825"/>
            <a:ext cx="2309875" cy="25304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28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Jazz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Metal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Pop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Reggae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Rock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97BAF83-07E9-45B5-ABA9-FD5641151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393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AF11FFE-CC8C-4037-B5F1-4ABD29362F38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Task Distribution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EDA370B-B446-4456-89FC-42BF6F454F64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Dennis: Project Management, </a:t>
            </a:r>
            <a:r>
              <a:rPr lang="de-DE" dirty="0" err="1">
                <a:solidFill>
                  <a:schemeClr val="bg1"/>
                </a:solidFill>
              </a:rPr>
              <a:t>merge</a:t>
            </a:r>
            <a:r>
              <a:rPr lang="de-DE" dirty="0">
                <a:solidFill>
                  <a:schemeClr val="bg1"/>
                </a:solidFill>
              </a:rPr>
              <a:t> and </a:t>
            </a:r>
            <a:r>
              <a:rPr lang="de-DE" dirty="0" err="1">
                <a:solidFill>
                  <a:schemeClr val="bg1"/>
                </a:solidFill>
              </a:rPr>
              <a:t>control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Project Plan, </a:t>
            </a:r>
            <a:r>
              <a:rPr lang="de-DE" dirty="0" err="1">
                <a:solidFill>
                  <a:schemeClr val="bg1"/>
                </a:solidFill>
              </a:rPr>
              <a:t>part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feature </a:t>
            </a:r>
            <a:r>
              <a:rPr lang="de-DE" dirty="0" err="1">
                <a:solidFill>
                  <a:schemeClr val="bg1"/>
                </a:solidFill>
              </a:rPr>
              <a:t>extraction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>
                <a:solidFill>
                  <a:schemeClr val="bg1"/>
                </a:solidFill>
              </a:rPr>
              <a:t>especially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chord</a:t>
            </a:r>
            <a:r>
              <a:rPr lang="de-DE" dirty="0">
                <a:solidFill>
                  <a:schemeClr val="bg1"/>
                </a:solidFill>
              </a:rPr>
              <a:t> feature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Stella: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Joshua: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Florian: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Claas: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CA44EDD-7B01-427F-AC81-ACD1DE5C9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946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CA44EDD-7B01-427F-AC81-ACD1DE5C9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pic>
        <p:nvPicPr>
          <p:cNvPr id="1038" name="Picture 14" descr="Vielen Dank für eure Aufmerksamkeit Noch Fragen? - Tough Spongebob ...">
            <a:extLst>
              <a:ext uri="{FF2B5EF4-FFF2-40B4-BE49-F238E27FC236}">
                <a16:creationId xmlns:a16="http://schemas.microsoft.com/office/drawing/2014/main" id="{62A8C2AB-4CB0-4ACF-A731-E8AF35FD4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037" y="1425692"/>
            <a:ext cx="5796590" cy="493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4E9E510-613F-4FD0-AC7D-ED72757D8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86" y="139959"/>
            <a:ext cx="5937079" cy="416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7286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EC3AC0-E591-4858-A3F6-81C0988841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3E014F6-C23B-4B3B-A94E-173AAD295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Appendix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A9FE8B1-5264-4C98-A31A-69663FFC75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A3EB07-EB7C-448C-8C22-DE80CE3AB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</p:spTree>
    <p:extLst>
      <p:ext uri="{BB962C8B-B14F-4D97-AF65-F5344CB8AC3E}">
        <p14:creationId xmlns:p14="http://schemas.microsoft.com/office/powerpoint/2010/main" val="39585933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de-DE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800" dirty="0" err="1"/>
              <a:t>You</a:t>
            </a:r>
            <a:r>
              <a:rPr lang="de-DE" sz="2800" dirty="0"/>
              <a:t> </a:t>
            </a:r>
            <a:r>
              <a:rPr lang="de-DE" sz="2800" dirty="0" err="1"/>
              <a:t>can</a:t>
            </a:r>
            <a:r>
              <a:rPr lang="de-DE" sz="2800" dirty="0"/>
              <a:t> find </a:t>
            </a:r>
            <a:r>
              <a:rPr lang="de-DE" sz="2800" dirty="0" err="1"/>
              <a:t>the</a:t>
            </a:r>
            <a:r>
              <a:rPr lang="de-DE" sz="2800" dirty="0"/>
              <a:t> code at: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 algn="ctr">
              <a:buNone/>
            </a:pPr>
            <a:r>
              <a:rPr lang="de-DE" sz="2800" dirty="0">
                <a:hlinkClick r:id="rId3"/>
              </a:rPr>
              <a:t>https://github.com/MrGandalv/MUGGE</a:t>
            </a:r>
            <a:endParaRPr lang="de-DE" sz="2800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A97376B-5D33-43AA-AEC9-E1CF7874A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960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95675E6-2863-45F8-9B40-60C3CE30A44E}"/>
              </a:ext>
            </a:extLst>
          </p:cNvPr>
          <p:cNvSpPr/>
          <p:nvPr/>
        </p:nvSpPr>
        <p:spPr>
          <a:xfrm>
            <a:off x="420624" y="595249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Dataset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FCF5422-64B4-4FA5-AAAF-667388715C76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1000 songs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100 songs for each genre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Audio duration: 30 seconds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Source of dataset: Kaggle.com, GTZAN Dataset-Music Genre Classification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F05D7FB-05BF-462D-A96A-789C937D2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862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857C89E0-5AB8-4672-B0A6-3334AD40BA47}"/>
              </a:ext>
            </a:extLst>
          </p:cNvPr>
          <p:cNvSpPr/>
          <p:nvPr/>
        </p:nvSpPr>
        <p:spPr>
          <a:xfrm>
            <a:off x="420624" y="595249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8" name="Content Placeholder 2" descr="icon SmartArt graphic placeholder">
            <a:extLst>
              <a:ext uri="{FF2B5EF4-FFF2-40B4-BE49-F238E27FC236}">
                <a16:creationId xmlns:a16="http://schemas.microsoft.com/office/drawing/2014/main" id="{BF522A1C-6B92-4D25-BC83-0BB66116B8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2398336"/>
              </p:ext>
            </p:extLst>
          </p:nvPr>
        </p:nvGraphicFramePr>
        <p:xfrm>
          <a:off x="1362456" y="2216133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782F722-5850-4CC3-9CA0-5F3C6ECBD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3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95675E6-2863-45F8-9B40-60C3CE30A44E}"/>
              </a:ext>
            </a:extLst>
          </p:cNvPr>
          <p:cNvSpPr/>
          <p:nvPr/>
        </p:nvSpPr>
        <p:spPr>
          <a:xfrm>
            <a:off x="420624" y="595249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Short-Time Fourier Transform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FCF5422-64B4-4FA5-AAAF-667388715C76}"/>
              </a:ext>
            </a:extLst>
          </p:cNvPr>
          <p:cNvSpPr/>
          <p:nvPr/>
        </p:nvSpPr>
        <p:spPr>
          <a:xfrm>
            <a:off x="293919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Music signals are highly non-stationary, i.e., their statistics change over time. 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 would be meaningless to compute a single FT over an entire song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STFT is obtained by computing the Fourier transform for successive frames in a signal: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Time m and frequency w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Since we care about the spectral magnitude and not the phase content, we use the spectrogram, which shows the intensity of frequencies over time. 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</a:t>
            </a:r>
            <a:r>
              <a:rPr lang="en-US" dirty="0" err="1">
                <a:solidFill>
                  <a:schemeClr val="bg1"/>
                </a:solidFill>
              </a:rPr>
              <a:t>Spectogram</a:t>
            </a:r>
            <a:r>
              <a:rPr lang="en-US" dirty="0">
                <a:solidFill>
                  <a:schemeClr val="bg1"/>
                </a:solidFill>
              </a:rPr>
              <a:t> is simply the squared magnitude of the STFT: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F05D7FB-05BF-462D-A96A-789C937D2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7D74382-C0B0-4042-984D-8A99F415C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203" y="3413042"/>
            <a:ext cx="2943225" cy="6286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9CB16F5-F5AA-4903-B48E-D239217CB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527" y="5502782"/>
            <a:ext cx="21812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918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43549ED-79E6-468E-8843-6FFC4B23014D}"/>
              </a:ext>
            </a:extLst>
          </p:cNvPr>
          <p:cNvSpPr/>
          <p:nvPr/>
        </p:nvSpPr>
        <p:spPr>
          <a:xfrm>
            <a:off x="420624" y="595249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Zero Crossing Rate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4C08B96-0CF7-4ED9-AA07-5B0566112CA6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number of times the amplitude of the signal passes through a value of zero, within a time interval.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Measure of smoothness of an audio signal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Higher values for highly percussive sounds like those in metal and pop.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where s: signal of length T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D1A40E60-093C-484F-8A14-204922B16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" y="3710132"/>
            <a:ext cx="4134427" cy="895475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D08C481-3124-4012-A2C7-3BFA6F920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687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29B146C1-2E80-4BCB-A255-74CCE057742F}"/>
              </a:ext>
            </a:extLst>
          </p:cNvPr>
          <p:cNvSpPr/>
          <p:nvPr/>
        </p:nvSpPr>
        <p:spPr>
          <a:xfrm>
            <a:off x="117083" y="166255"/>
            <a:ext cx="11702787" cy="5999018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8" name="Picture 4" descr="A picture containing photo, table, window, sitting&#10;&#10;Description automatically generated">
            <a:extLst>
              <a:ext uri="{FF2B5EF4-FFF2-40B4-BE49-F238E27FC236}">
                <a16:creationId xmlns:a16="http://schemas.microsoft.com/office/drawing/2014/main" id="{818C4491-9D3D-4D90-B127-AECC746492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46" b="29800"/>
          <a:stretch/>
        </p:blipFill>
        <p:spPr>
          <a:xfrm>
            <a:off x="5762494" y="536282"/>
            <a:ext cx="5798216" cy="10972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E479C6-68C9-4623-8455-191C83E5AB4D}"/>
              </a:ext>
            </a:extLst>
          </p:cNvPr>
          <p:cNvSpPr txBox="1"/>
          <p:nvPr/>
        </p:nvSpPr>
        <p:spPr>
          <a:xfrm>
            <a:off x="447038" y="71157"/>
            <a:ext cx="10160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                                                           </a:t>
            </a:r>
            <a:r>
              <a:rPr lang="de-DE" dirty="0">
                <a:solidFill>
                  <a:schemeClr val="bg1"/>
                </a:solidFill>
              </a:rPr>
              <a:t>Blues 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: 7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E7BBAFD8-BB4E-46C2-B161-8F5C814C6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494" y="1993422"/>
            <a:ext cx="5825465" cy="10972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64E21F-E422-4F71-9792-5CD98698BDDF}"/>
              </a:ext>
            </a:extLst>
          </p:cNvPr>
          <p:cNvSpPr txBox="1"/>
          <p:nvPr/>
        </p:nvSpPr>
        <p:spPr>
          <a:xfrm>
            <a:off x="4304129" y="1589733"/>
            <a:ext cx="2822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   </a:t>
            </a:r>
            <a:r>
              <a:rPr lang="de-DE" dirty="0" err="1">
                <a:solidFill>
                  <a:schemeClr val="bg1"/>
                </a:solidFill>
              </a:rPr>
              <a:t>Metal</a:t>
            </a:r>
            <a:r>
              <a:rPr lang="de-DE" dirty="0">
                <a:solidFill>
                  <a:schemeClr val="bg1"/>
                </a:solidFill>
              </a:rPr>
              <a:t>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: 19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Picture 11" descr="A picture containing comb&#10;&#10;Description automatically generated">
            <a:extLst>
              <a:ext uri="{FF2B5EF4-FFF2-40B4-BE49-F238E27FC236}">
                <a16:creationId xmlns:a16="http://schemas.microsoft.com/office/drawing/2014/main" id="{641E70D0-883A-432D-BBCA-A503CAF708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99" y="532822"/>
            <a:ext cx="5130800" cy="10971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3B7B49-853A-44B4-B2FD-81F7B4A6AD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30" y="1938119"/>
            <a:ext cx="5129784" cy="1091750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601DC3BB-B57B-427E-8069-DEDCA7F19F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66" y="3311315"/>
            <a:ext cx="5155768" cy="1097280"/>
          </a:xfrm>
          <a:prstGeom prst="rect">
            <a:avLst/>
          </a:prstGeom>
        </p:spPr>
      </p:pic>
      <p:pic>
        <p:nvPicPr>
          <p:cNvPr id="18" name="Picture 17" descr="A close up of a map&#10;&#10;Description automatically generated">
            <a:extLst>
              <a:ext uri="{FF2B5EF4-FFF2-40B4-BE49-F238E27FC236}">
                <a16:creationId xmlns:a16="http://schemas.microsoft.com/office/drawing/2014/main" id="{669AC344-C67B-48A4-A2B4-31965898FB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494" y="3311315"/>
            <a:ext cx="5825464" cy="101753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48A1947-CA1E-4A69-B74C-319715FA92E8}"/>
              </a:ext>
            </a:extLst>
          </p:cNvPr>
          <p:cNvSpPr txBox="1"/>
          <p:nvPr/>
        </p:nvSpPr>
        <p:spPr>
          <a:xfrm>
            <a:off x="2079311" y="2996739"/>
            <a:ext cx="5963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                                              </a:t>
            </a:r>
            <a:r>
              <a:rPr lang="de-DE" dirty="0" err="1">
                <a:solidFill>
                  <a:schemeClr val="bg1"/>
                </a:solidFill>
              </a:rPr>
              <a:t>Classical</a:t>
            </a:r>
            <a:r>
              <a:rPr lang="de-DE" dirty="0">
                <a:solidFill>
                  <a:schemeClr val="bg1"/>
                </a:solidFill>
              </a:rPr>
              <a:t>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: 10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35085F-2BC7-439C-A0B8-03D5A5C8C5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65" y="4797399"/>
            <a:ext cx="5155369" cy="1097195"/>
          </a:xfrm>
          <a:prstGeom prst="rect">
            <a:avLst/>
          </a:prstGeom>
        </p:spPr>
      </p:pic>
      <p:pic>
        <p:nvPicPr>
          <p:cNvPr id="23" name="Picture 22" descr="A close up of a map&#10;&#10;Description automatically generated">
            <a:extLst>
              <a:ext uri="{FF2B5EF4-FFF2-40B4-BE49-F238E27FC236}">
                <a16:creationId xmlns:a16="http://schemas.microsoft.com/office/drawing/2014/main" id="{3BB0CCAD-811D-44B3-A8CB-25DE675255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554" y="4797399"/>
            <a:ext cx="5838403" cy="109719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9F4F770-BE8A-490C-950E-6DE850EA7C8C}"/>
              </a:ext>
            </a:extLst>
          </p:cNvPr>
          <p:cNvSpPr txBox="1"/>
          <p:nvPr/>
        </p:nvSpPr>
        <p:spPr>
          <a:xfrm>
            <a:off x="3623190" y="4403746"/>
            <a:ext cx="441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                 Jazz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: 12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2F35AD-CE2C-4807-B164-8EF9D2F0B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450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0AA2063-2EFE-4B17-9B66-0CEF1B64C116}"/>
              </a:ext>
            </a:extLst>
          </p:cNvPr>
          <p:cNvSpPr/>
          <p:nvPr/>
        </p:nvSpPr>
        <p:spPr>
          <a:xfrm>
            <a:off x="137270" y="127740"/>
            <a:ext cx="11677046" cy="6229978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1D6C9D64-DF82-4DF1-88A3-37BAF7791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56" y="485921"/>
            <a:ext cx="5504688" cy="109728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2C9DAF-D19F-4847-ADC9-D50E2AED4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254" y="500282"/>
            <a:ext cx="5621352" cy="10972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DC975E-81A4-430F-A621-2DDC9073FCE7}"/>
              </a:ext>
            </a:extLst>
          </p:cNvPr>
          <p:cNvSpPr txBox="1"/>
          <p:nvPr/>
        </p:nvSpPr>
        <p:spPr>
          <a:xfrm>
            <a:off x="2778666" y="116589"/>
            <a:ext cx="640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                                   Pop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: 15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02E2CB-F618-4947-B4A3-F761E70381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56" y="1887669"/>
            <a:ext cx="5504688" cy="1097280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9CF0372B-775F-4864-A506-B12656A858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896" y="1896936"/>
            <a:ext cx="5621352" cy="10832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95F434-FA4B-43D9-A2E2-35F7DF564146}"/>
              </a:ext>
            </a:extLst>
          </p:cNvPr>
          <p:cNvSpPr txBox="1"/>
          <p:nvPr/>
        </p:nvSpPr>
        <p:spPr>
          <a:xfrm>
            <a:off x="2835314" y="1558390"/>
            <a:ext cx="5659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                                 Rock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 :8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033942-576D-485A-B72D-F4C7E3796B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56" y="3291177"/>
            <a:ext cx="5504688" cy="1097280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260211-42B6-4034-ABEC-29199E46F9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896" y="3295000"/>
            <a:ext cx="5621352" cy="10972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72D82DC-ED08-4D80-8E2F-749DE66BB112}"/>
              </a:ext>
            </a:extLst>
          </p:cNvPr>
          <p:cNvSpPr txBox="1"/>
          <p:nvPr/>
        </p:nvSpPr>
        <p:spPr>
          <a:xfrm>
            <a:off x="2729622" y="2980152"/>
            <a:ext cx="6732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                                  Country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 :7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2" name="Picture 21" descr="A picture containing measure, object&#10;&#10;Description automatically generated">
            <a:extLst>
              <a:ext uri="{FF2B5EF4-FFF2-40B4-BE49-F238E27FC236}">
                <a16:creationId xmlns:a16="http://schemas.microsoft.com/office/drawing/2014/main" id="{68D5D9FE-5E80-4026-A19E-93C5420F82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56" y="4737530"/>
            <a:ext cx="5504688" cy="1124160"/>
          </a:xfrm>
          <a:prstGeom prst="rect">
            <a:avLst/>
          </a:prstGeom>
        </p:spPr>
      </p:pic>
      <p:pic>
        <p:nvPicPr>
          <p:cNvPr id="23" name="Picture 22" descr="A close up of a map&#10;&#10;Description automatically generated">
            <a:extLst>
              <a:ext uri="{FF2B5EF4-FFF2-40B4-BE49-F238E27FC236}">
                <a16:creationId xmlns:a16="http://schemas.microsoft.com/office/drawing/2014/main" id="{4B519F7D-D1D9-40E7-8CE2-D162BA7A42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288" y="4737530"/>
            <a:ext cx="5686568" cy="112416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51563D5-07B1-455E-A113-CD42BA4DFCD4}"/>
              </a:ext>
            </a:extLst>
          </p:cNvPr>
          <p:cNvSpPr txBox="1"/>
          <p:nvPr/>
        </p:nvSpPr>
        <p:spPr>
          <a:xfrm>
            <a:off x="3419060" y="4410864"/>
            <a:ext cx="5504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                    </a:t>
            </a:r>
            <a:r>
              <a:rPr lang="de-DE" dirty="0">
                <a:solidFill>
                  <a:schemeClr val="bg1"/>
                </a:solidFill>
              </a:rPr>
              <a:t>Disco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 : 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72D80F2-8484-467B-AAFB-3384CBD72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270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setVTI">
  <a:themeElements>
    <a:clrScheme name="Office">
      <a:dk1>
        <a:srgbClr val="000000"/>
      </a:dk1>
      <a:lt1>
        <a:srgbClr val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ppt/theme/theme2.xml><?xml version="1.0" encoding="utf-8"?>
<a:theme xmlns:a="http://schemas.openxmlformats.org/drawingml/2006/main" name="BrushVTI">
  <a:themeElements>
    <a:clrScheme name="Office">
      <a:dk1>
        <a:srgbClr val="000000"/>
      </a:dk1>
      <a:lt1>
        <a:srgbClr val="FFFFFF"/>
      </a:lt1>
      <a:dk2>
        <a:srgbClr val="2E3948"/>
      </a:dk2>
      <a:lt2>
        <a:srgbClr val="E7E6E6"/>
      </a:lt2>
      <a:accent1>
        <a:srgbClr val="5A82CB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A9718D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3.xml><?xml version="1.0" encoding="utf-8"?>
<a:theme xmlns:a="http://schemas.openxmlformats.org/drawingml/2006/main" name="Crop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1587</Words>
  <Application>Microsoft Office PowerPoint</Application>
  <PresentationFormat>Breitbild</PresentationFormat>
  <Paragraphs>236</Paragraphs>
  <Slides>33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33</vt:i4>
      </vt:variant>
    </vt:vector>
  </HeadingPairs>
  <TitlesOfParts>
    <vt:vector size="46" baseType="lpstr">
      <vt:lpstr>Arial</vt:lpstr>
      <vt:lpstr>Calibri</vt:lpstr>
      <vt:lpstr>Century Gothic</vt:lpstr>
      <vt:lpstr>Dante</vt:lpstr>
      <vt:lpstr>Dante (Headings)2</vt:lpstr>
      <vt:lpstr>Elephant</vt:lpstr>
      <vt:lpstr>Franklin Gothic Book</vt:lpstr>
      <vt:lpstr>Roboto</vt:lpstr>
      <vt:lpstr>Wingdings</vt:lpstr>
      <vt:lpstr>Wingdings 2</vt:lpstr>
      <vt:lpstr>OffsetVTI</vt:lpstr>
      <vt:lpstr>BrushVTI</vt:lpstr>
      <vt:lpstr>Crop</vt:lpstr>
      <vt:lpstr>M.U.G.G.E.  Mostly Unfinished Genre Grading Engine</vt:lpstr>
      <vt:lpstr>Goals</vt:lpstr>
      <vt:lpstr>Music Genres</vt:lpstr>
      <vt:lpstr>Dataset</vt:lpstr>
      <vt:lpstr>Features</vt:lpstr>
      <vt:lpstr>Short-Time Fourier Transform</vt:lpstr>
      <vt:lpstr>Zero Crossing Rate</vt:lpstr>
      <vt:lpstr>PowerPoint-Präsentation</vt:lpstr>
      <vt:lpstr>PowerPoint-Präsentation</vt:lpstr>
      <vt:lpstr>PowerPoint-Präsentation</vt:lpstr>
      <vt:lpstr>Spectral Centroid</vt:lpstr>
      <vt:lpstr>MFCC</vt:lpstr>
      <vt:lpstr>Chroma</vt:lpstr>
      <vt:lpstr>Chord Feature</vt:lpstr>
      <vt:lpstr>Chord Feature</vt:lpstr>
      <vt:lpstr>Our models</vt:lpstr>
      <vt:lpstr>Model Selection: Multi-Layer-Perceptron (MLP) </vt:lpstr>
      <vt:lpstr>Model Selection: Multi-Layer-Percepton (MLP) </vt:lpstr>
      <vt:lpstr>PowerPoint-Präsentation</vt:lpstr>
      <vt:lpstr>Evaluation</vt:lpstr>
      <vt:lpstr>Confusion Matrices</vt:lpstr>
      <vt:lpstr>Florians</vt:lpstr>
      <vt:lpstr>Input-Pipeline</vt:lpstr>
      <vt:lpstr>Input-Pipeline</vt:lpstr>
      <vt:lpstr>Input-Pipeline</vt:lpstr>
      <vt:lpstr>Input-Pipeline</vt:lpstr>
      <vt:lpstr>Outlook:</vt:lpstr>
      <vt:lpstr>References 1/</vt:lpstr>
      <vt:lpstr>References 2/</vt:lpstr>
      <vt:lpstr>Task Distribution</vt:lpstr>
      <vt:lpstr>PowerPoint-Präsentation</vt:lpstr>
      <vt:lpstr>Appendix</vt:lpstr>
      <vt:lpstr>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Dennis Köll</dc:creator>
  <cp:lastModifiedBy>Dennis Köll</cp:lastModifiedBy>
  <cp:revision>51</cp:revision>
  <dcterms:created xsi:type="dcterms:W3CDTF">2020-07-09T11:08:09Z</dcterms:created>
  <dcterms:modified xsi:type="dcterms:W3CDTF">2020-07-15T16:34:50Z</dcterms:modified>
</cp:coreProperties>
</file>